
<file path=[Content_Types].xml><?xml version="1.0" encoding="utf-8"?>
<ns0:Types xmlns:ns0="http://schemas.openxmlformats.org/package/2006/content-types">
  <ns0:Default ContentType="application/x-fontdata" Extension="fntdata"/>
  <ns0:Default ContentType="image/jpeg" Extension="jpeg"/>
  <ns0:Default ContentType="image/png" Extension="png"/>
  <ns0:Default ContentType="application/vnd.openxmlformats-package.relationships+xml" Extension="rels"/>
  <ns0:Default ContentType="application/xml" Extension="xml"/>
  <ns0:Override ContentType="application/vnd.openxmlformats-officedocument.extended-properties+xml" PartName="/docProps/app.xml"/>
  <ns0:Override ContentType="application/vnd.openxmlformats-package.core-properties+xml" PartName="/docProps/core.xml"/>
  <ns0:Override ContentType="application/vnd.openxmlformats-officedocument.presentationml.presentation.main+xml" PartName="/ppt/presentation.xml"/>
  <ns0:Override ContentType="application/vnd.openxmlformats-officedocument.presentationml.presProps+xml" PartName="/ppt/presProps.xml"/>
  <ns0:Override ContentType="application/vnd.openxmlformats-officedocument.presentationml.slideLayout+xml" PartName="/ppt/slideLayouts/slideLayout1.xml"/>
  <ns0:Override ContentType="application/vnd.openxmlformats-officedocument.presentationml.slideLayout+xml" PartName="/ppt/slideLayouts/slideLayout2.xml"/>
  <ns0:Override ContentType="application/vnd.openxmlformats-officedocument.presentationml.slideLayout+xml" PartName="/ppt/slideLayouts/slideLayout3.xml"/>
  <ns0:Override ContentType="application/vnd.openxmlformats-officedocument.presentationml.slideLayout+xml" PartName="/ppt/slideLayouts/slideLayout4.xml"/>
  <ns0:Override ContentType="application/vnd.openxmlformats-officedocument.presentationml.slideLayout+xml" PartName="/ppt/slideLayouts/slideLayout5.xml"/>
  <ns0:Override ContentType="application/vnd.openxmlformats-officedocument.presentationml.slideLayout+xml" PartName="/ppt/slideLayouts/slideLayout6.xml"/>
  <ns0:Override ContentType="application/vnd.openxmlformats-officedocument.presentationml.slideLayout+xml" PartName="/ppt/slideLayouts/slideLayout7.xml"/>
  <ns0:Override ContentType="application/vnd.openxmlformats-officedocument.presentationml.slideLayout+xml" PartName="/ppt/slideLayouts/slideLayout8.xml"/>
  <ns0:Override ContentType="application/vnd.openxmlformats-officedocument.presentationml.slideLayout+xml" PartName="/ppt/slideLayouts/slideLayout9.xml"/>
  <ns0:Override ContentType="application/vnd.openxmlformats-officedocument.presentationml.slideLayout+xml" PartName="/ppt/slideLayouts/slideLayout10.xml"/>
  <ns0:Override ContentType="application/vnd.openxmlformats-officedocument.presentationml.slideLayout+xml" PartName="/ppt/slideLayouts/slideLayout11.xml"/>
  <ns0:Override ContentType="application/vnd.openxmlformats-officedocument.presentationml.slideMaster+xml" PartName="/ppt/slideMasters/slideMaster1.xml"/>
  <ns0:Override ContentType="application/vnd.openxmlformats-officedocument.presentationml.slide+xml" PartName="/ppt/slides/slide1.xml"/>
  <ns0:Override ContentType="application/vnd.openxmlformats-officedocument.presentationml.slide+xml" PartName="/ppt/slides/slide2.xml"/>
  <ns0:Override ContentType="application/vnd.openxmlformats-officedocument.presentationml.slide+xml" PartName="/ppt/slides/slide3.xml"/>
  <ns0:Override ContentType="application/vnd.openxmlformats-officedocument.presentationml.slide+xml" PartName="/ppt/slides/slide4.xml"/>
  <ns0:Override ContentType="application/vnd.openxmlformats-officedocument.presentationml.slide+xml" PartName="/ppt/slides/slide5.xml"/>
  <ns0:Override ContentType="application/vnd.openxmlformats-officedocument.presentationml.slide+xml" PartName="/ppt/slides/slide6.xml"/>
  <ns0:Override ContentType="application/vnd.openxmlformats-officedocument.presentationml.slide+xml" PartName="/ppt/slides/slide7.xml"/>
  <ns0:Override ContentType="application/vnd.openxmlformats-officedocument.presentationml.slide+xml" PartName="/ppt/slides/slide8.xml"/>
  <ns0:Override ContentType="application/vnd.openxmlformats-officedocument.presentationml.slide+xml" PartName="/ppt/slides/slide9.xml"/>
  <ns0:Override ContentType="application/vnd.openxmlformats-officedocument.presentationml.slide+xml" PartName="/ppt/slides/slide10.xml"/>
  <ns0:Override ContentType="application/vnd.openxmlformats-officedocument.presentationml.slide+xml" PartName="/ppt/slides/slide11.xml"/>
  <ns0:Override ContentType="application/vnd.openxmlformats-officedocument.presentationml.slide+xml" PartName="/ppt/slides/slide12.xml"/>
  <ns0:Override ContentType="application/vnd.openxmlformats-officedocument.presentationml.slide+xml" PartName="/ppt/slides/slide13.xml"/>
  <ns0:Override ContentType="application/vnd.openxmlformats-officedocument.presentationml.tableStyles+xml" PartName="/ppt/tableStyles.xml"/>
  <ns0:Override ContentType="application/vnd.openxmlformats-officedocument.theme+xml" PartName="/ppt/theme/theme1.xml"/>
  <ns0:Override ContentType="application/vnd.openxmlformats-officedocument.presentationml.viewProps+xml" PartName="/ppt/viewProps.xml"/>
  <ns0:Override PartName="/ppt/slides/slide14.xml" ContentType="application/vnd.openxmlformats-officedocument.presentationml.slide+xml"/>
  <ns0:Override PartName="/ppt/slides/slide15.xml" ContentType="application/vnd.openxmlformats-officedocument.presentationml.slide+xml"/>
  <ns0:Override PartName="/ppt/slides/slide16.xml" ContentType="application/vnd.openxmlformats-officedocument.presentationml.slide+xml"/>
  <ns0:Override PartName="/ppt/slides/slide17.xml" ContentType="application/vnd.openxmlformats-officedocument.presentationml.slide+xml"/>
  <ns0:Override PartName="/ppt/slides/slide18.xml" ContentType="application/vnd.openxmlformats-officedocument.presentationml.slide+xml"/>
  <ns0:Override PartName="/ppt/slides/slide19.xml" ContentType="application/vnd.openxmlformats-officedocument.presentationml.slide+xml"/>
  <ns0:Override PartName="/ppt/slides/slide20.xml" ContentType="application/vnd.openxmlformats-officedocument.presentationml.slide+xml"/>
  <ns0:Override PartName="/ppt/slides/slide21.xml" ContentType="application/vnd.openxmlformats-officedocument.presentationml.slide+xml"/>
  <ns0:Override PartName="/ppt/slides/slide22.xml" ContentType="application/vnd.openxmlformats-officedocument.presentationml.slide+xml"/>
  <ns0:Override PartName="/ppt/slides/slide23.xml" ContentType="application/vnd.openxmlformats-officedocument.presentationml.slide+xml"/>
  <ns0:Override PartName="/ppt/slides/slide24.xml" ContentType="application/vnd.openxmlformats-officedocument.presentationml.slide+xml"/>
  <ns0:Override PartName="/ppt/slides/slide25.xml" ContentType="application/vnd.openxmlformats-officedocument.presentationml.slide+xml"/>
</ns0: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true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30"/>
    <p:sldId id="270" r:id="rId31"/>
    <p:sldId id="271" r:id="rId32"/>
    <p:sldId id="272" r:id="rId33"/>
    <p:sldId id="273" r:id="rId34"/>
    <p:sldId id="274" r:id="rId35"/>
    <p:sldId id="275" r:id="rId36"/>
    <p:sldId id="276" r:id="rId37"/>
    <p:sldId id="277" r:id="rId38"/>
    <p:sldId id="278" r:id="rId39"/>
    <p:sldId id="279" r:id="rId40"/>
    <p:sldId id="280" r:id="rId41"/>
  </p:sldIdLst>
  <p:sldSz cx="24384000" cy="13716000"/>
  <p:notesSz cx="6858000" cy="9144000"/>
  <p:embeddedFontLst>
    <p:embeddedFont>
      <p:font typeface="Poppins Light"/>
      <p:regular r:id="rId19"/>
    </p:embeddedFont>
    <p:embeddedFont>
      <p:font typeface="Poppins Medium"/>
      <p:bold r:id="rId20"/>
    </p:embeddedFont>
    <p:embeddedFont>
      <p:font typeface="Pretendard SemiBold"/>
      <p:bold r:id="rId21"/>
    </p:embeddedFont>
    <p:embeddedFont>
      <p:font typeface="Pretendard ExtraLight"/>
      <p:regular r:id="rId22"/>
    </p:embeddedFont>
    <p:embeddedFont>
      <p:font typeface="Poppins SemiBold"/>
      <p:bold r:id="rId23"/>
    </p:embeddedFont>
    <p:embeddedFont>
      <p:font typeface="Poppins Regular"/>
      <p:regular r:id="rId24"/>
    </p:embeddedFont>
    <p:embeddedFont>
      <p:font typeface="Pretendard Medium"/>
      <p:bold r:id="rId25"/>
    </p:embeddedFont>
    <p:embeddedFont>
      <p:font typeface="Pretendard Light"/>
      <p:regular r:id="rId26"/>
    </p:embeddedFont>
    <p:embeddedFont>
      <p:font typeface="Happiness Sans Regular"/>
      <p:regular r:id="rId27"/>
    </p:embeddedFont>
    <p:embeddedFont>
      <p:font typeface="Happiness Sans Bold"/>
      <p:bold r:id="rId28"/>
    </p:embeddedFont>
    <p:embeddedFont>
      <p:font typeface="Pretendard Regular"/>
      <p:regular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?>
<ns0:Relationships xmlns:ns0="http://schemas.openxmlformats.org/package/2006/relationships"><ns0:Relationship Id="rId1" Target="slideMasters/slideMaster1.xml" Type="http://schemas.openxmlformats.org/officeDocument/2006/relationships/slideMaster" /><ns0:Relationship Id="rId10" Target="slides/slide5.xml" Type="http://schemas.openxmlformats.org/officeDocument/2006/relationships/slide" /><ns0:Relationship Id="rId11" Target="slides/slide6.xml" Type="http://schemas.openxmlformats.org/officeDocument/2006/relationships/slide" /><ns0:Relationship Id="rId12" Target="slides/slide7.xml" Type="http://schemas.openxmlformats.org/officeDocument/2006/relationships/slide" /><ns0:Relationship Id="rId13" Target="slides/slide8.xml" Type="http://schemas.openxmlformats.org/officeDocument/2006/relationships/slide" /><ns0:Relationship Id="rId14" Target="slides/slide9.xml" Type="http://schemas.openxmlformats.org/officeDocument/2006/relationships/slide" /><ns0:Relationship Id="rId15" Target="slides/slide10.xml" Type="http://schemas.openxmlformats.org/officeDocument/2006/relationships/slide" /><ns0:Relationship Id="rId16" Target="slides/slide11.xml" Type="http://schemas.openxmlformats.org/officeDocument/2006/relationships/slide" /><ns0:Relationship Id="rId17" Target="slides/slide12.xml" Type="http://schemas.openxmlformats.org/officeDocument/2006/relationships/slide" /><ns0:Relationship Id="rId18" Target="slides/slide13.xml" Type="http://schemas.openxmlformats.org/officeDocument/2006/relationships/slide" /><ns0:Relationship Id="rId19" Target="fonts/font1.fntdata" Type="http://schemas.openxmlformats.org/officeDocument/2006/relationships/font" /><ns0:Relationship Id="rId2" Target="presProps.xml" Type="http://schemas.openxmlformats.org/officeDocument/2006/relationships/presProps" /><ns0:Relationship Id="rId20" Target="fonts/font2.fntdata" Type="http://schemas.openxmlformats.org/officeDocument/2006/relationships/font" /><ns0:Relationship Id="rId21" Target="fonts/font3.fntdata" Type="http://schemas.openxmlformats.org/officeDocument/2006/relationships/font" /><ns0:Relationship Id="rId22" Target="fonts/font4.fntdata" Type="http://schemas.openxmlformats.org/officeDocument/2006/relationships/font" /><ns0:Relationship Id="rId23" Target="fonts/font5.fntdata" Type="http://schemas.openxmlformats.org/officeDocument/2006/relationships/font" /><ns0:Relationship Id="rId24" Target="fonts/font6.fntdata" Type="http://schemas.openxmlformats.org/officeDocument/2006/relationships/font" /><ns0:Relationship Id="rId25" Target="fonts/font7.fntdata" Type="http://schemas.openxmlformats.org/officeDocument/2006/relationships/font" /><ns0:Relationship Id="rId26" Target="fonts/font8.fntdata" Type="http://schemas.openxmlformats.org/officeDocument/2006/relationships/font" /><ns0:Relationship Id="rId27" Target="fonts/font9.fntdata" Type="http://schemas.openxmlformats.org/officeDocument/2006/relationships/font" /><ns0:Relationship Id="rId28" Target="fonts/font10.fntdata" Type="http://schemas.openxmlformats.org/officeDocument/2006/relationships/font" /><ns0:Relationship Id="rId29" Target="fonts/font11.fntdata" Type="http://schemas.openxmlformats.org/officeDocument/2006/relationships/font" /><ns0:Relationship Id="rId3" Target="viewProps.xml" Type="http://schemas.openxmlformats.org/officeDocument/2006/relationships/viewProps" /><ns0:Relationship Id="rId4" Target="theme/theme1.xml" Type="http://schemas.openxmlformats.org/officeDocument/2006/relationships/theme" /><ns0:Relationship Id="rId5" Target="tableStyles.xml" Type="http://schemas.openxmlformats.org/officeDocument/2006/relationships/tableStyles" /><ns0:Relationship Id="rId6" Target="slides/slide1.xml" Type="http://schemas.openxmlformats.org/officeDocument/2006/relationships/slide" /><ns0:Relationship Id="rId7" Target="slides/slide2.xml" Type="http://schemas.openxmlformats.org/officeDocument/2006/relationships/slide" /><ns0:Relationship Id="rId8" Target="slides/slide3.xml" Type="http://schemas.openxmlformats.org/officeDocument/2006/relationships/slide" /><ns0:Relationship Id="rId9" Target="slides/slide4.xml" Type="http://schemas.openxmlformats.org/officeDocument/2006/relationships/slide" /><ns0:Relationship Id="rId30" Type="http://schemas.openxmlformats.org/officeDocument/2006/relationships/slide" Target="slides/slide14.xml" /><ns0:Relationship Id="rId31" Type="http://schemas.openxmlformats.org/officeDocument/2006/relationships/slide" Target="slides/slide15.xml" /><ns0:Relationship Id="rId32" Type="http://schemas.openxmlformats.org/officeDocument/2006/relationships/slide" Target="slides/slide16.xml" /><ns0:Relationship Id="rId33" Type="http://schemas.openxmlformats.org/officeDocument/2006/relationships/slide" Target="slides/slide17.xml" /><ns0:Relationship Id="rId34" Type="http://schemas.openxmlformats.org/officeDocument/2006/relationships/slide" Target="slides/slide18.xml" /><ns0:Relationship Id="rId35" Type="http://schemas.openxmlformats.org/officeDocument/2006/relationships/slide" Target="slides/slide19.xml" /><ns0:Relationship Id="rId36" Type="http://schemas.openxmlformats.org/officeDocument/2006/relationships/slide" Target="slides/slide20.xml" /><ns0:Relationship Id="rId37" Type="http://schemas.openxmlformats.org/officeDocument/2006/relationships/slide" Target="slides/slide21.xml" /><ns0:Relationship Id="rId38" Type="http://schemas.openxmlformats.org/officeDocument/2006/relationships/slide" Target="slides/slide22.xml" /><ns0:Relationship Id="rId39" Type="http://schemas.openxmlformats.org/officeDocument/2006/relationships/slide" Target="slides/slide23.xml" /><ns0:Relationship Id="rId40" Type="http://schemas.openxmlformats.org/officeDocument/2006/relationships/slide" Target="slides/slide24.xml" /><ns0:Relationship Id="rId41" Type="http://schemas.openxmlformats.org/officeDocument/2006/relationships/slide" Target="slides/slide25.xml" /></ns0: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png" Type="http://schemas.openxmlformats.org/officeDocument/2006/relationships/image"/><Relationship Id="rId12" Target="../media/image11.png" Type="http://schemas.openxmlformats.org/officeDocument/2006/relationships/image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Relationship Id="rId7" Target="../media/image6.png" Type="http://schemas.openxmlformats.org/officeDocument/2006/relationships/image"/><Relationship Id="rId8" Target="../media/image7.png" Type="http://schemas.openxmlformats.org/officeDocument/2006/relationships/image"/><Relationship Id="rId9" Target="../media/image8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7.png" Type="http://schemas.openxmlformats.org/officeDocument/2006/relationships/image"/><Relationship Id="rId3" Target="../media/image48.png" Type="http://schemas.openxmlformats.org/officeDocument/2006/relationships/image"/><Relationship Id="rId4" Target="../media/image14.png" Type="http://schemas.openxmlformats.org/officeDocument/2006/relationships/image"/><Relationship Id="rId5" Target="../media/image17.png" Type="http://schemas.openxmlformats.org/officeDocument/2006/relationships/image"/><Relationship Id="rId6" Target="../media/image18.png" Type="http://schemas.openxmlformats.org/officeDocument/2006/relationships/image"/><Relationship Id="rId7" Target="../media/image49.png" Type="http://schemas.openxmlformats.org/officeDocument/2006/relationships/image"/><Relationship Id="rId8" Target="../media/image50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1.png" Type="http://schemas.openxmlformats.org/officeDocument/2006/relationships/image"/><Relationship Id="rId3" Target="../media/image52.png" Type="http://schemas.openxmlformats.org/officeDocument/2006/relationships/image"/><Relationship Id="rId4" Target="../media/image53.png" Type="http://schemas.openxmlformats.org/officeDocument/2006/relationships/image"/><Relationship Id="rId5" Target="../media/image17.png" Type="http://schemas.openxmlformats.org/officeDocument/2006/relationships/image"/><Relationship Id="rId6" Target="../media/image18.png" Type="http://schemas.openxmlformats.org/officeDocument/2006/relationships/image"/><Relationship Id="rId7" Target="../media/image54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5.png" Type="http://schemas.openxmlformats.org/officeDocument/2006/relationships/image"/><Relationship Id="rId3" Target="../media/image13.png" Type="http://schemas.openxmlformats.org/officeDocument/2006/relationships/image"/><Relationship Id="rId4" Target="../media/image14.png" Type="http://schemas.openxmlformats.org/officeDocument/2006/relationships/image"/><Relationship Id="rId5" Target="../media/image17.png" Type="http://schemas.openxmlformats.org/officeDocument/2006/relationships/image"/><Relationship Id="rId6" Target="../media/image18.png" Type="http://schemas.openxmlformats.org/officeDocument/2006/relationships/image"/><Relationship Id="rId7" Target="../media/image56.png" Type="http://schemas.openxmlformats.org/officeDocument/2006/relationships/image"/><Relationship Id="rId8" Target="../media/image57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62.png" Type="http://schemas.openxmlformats.org/officeDocument/2006/relationships/image"/><Relationship Id="rId2" Target="../media/image58.png" Type="http://schemas.openxmlformats.org/officeDocument/2006/relationships/image"/><Relationship Id="rId3" Target="../media/image13.png" Type="http://schemas.openxmlformats.org/officeDocument/2006/relationships/image"/><Relationship Id="rId4" Target="../media/image14.png" Type="http://schemas.openxmlformats.org/officeDocument/2006/relationships/image"/><Relationship Id="rId5" Target="../media/image17.png" Type="http://schemas.openxmlformats.org/officeDocument/2006/relationships/image"/><Relationship Id="rId6" Target="../media/image18.png" Type="http://schemas.openxmlformats.org/officeDocument/2006/relationships/image"/><Relationship Id="rId7" Target="../media/image59.png" Type="http://schemas.openxmlformats.org/officeDocument/2006/relationships/image"/><Relationship Id="rId8" Target="../media/image60.png" Type="http://schemas.openxmlformats.org/officeDocument/2006/relationships/image"/><Relationship Id="rId9" Target="../media/image61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Relationship Id="rId3" Target="../media/image13.png" Type="http://schemas.openxmlformats.org/officeDocument/2006/relationships/image"/><Relationship Id="rId4" Target="../media/image14.png" Type="http://schemas.openxmlformats.org/officeDocument/2006/relationships/image"/><Relationship Id="rId5" Target="../media/image5.png" Type="http://schemas.openxmlformats.org/officeDocument/2006/relationships/image"/><Relationship Id="rId6" Target="../media/image4.png" Type="http://schemas.openxmlformats.org/officeDocument/2006/relationships/image"/><Relationship Id="rId7" Target="../media/image15.pn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2.png" Type="http://schemas.openxmlformats.org/officeDocument/2006/relationships/image"/><Relationship Id="rId11" Target="../media/image23.png" Type="http://schemas.openxmlformats.org/officeDocument/2006/relationships/image"/><Relationship Id="rId12" Target="../media/image24.png" Type="http://schemas.openxmlformats.org/officeDocument/2006/relationships/image"/><Relationship Id="rId13" Target="../media/image25.png" Type="http://schemas.openxmlformats.org/officeDocument/2006/relationships/image"/><Relationship Id="rId14" Target="../media/image26.png" Type="http://schemas.openxmlformats.org/officeDocument/2006/relationships/image"/><Relationship Id="rId15" Target="../media/image27.png" Type="http://schemas.openxmlformats.org/officeDocument/2006/relationships/image"/><Relationship Id="rId2" Target="../media/image16.png" Type="http://schemas.openxmlformats.org/officeDocument/2006/relationships/image"/><Relationship Id="rId3" Target="../media/image13.png" Type="http://schemas.openxmlformats.org/officeDocument/2006/relationships/image"/><Relationship Id="rId4" Target="../media/image14.png" Type="http://schemas.openxmlformats.org/officeDocument/2006/relationships/image"/><Relationship Id="rId5" Target="../media/image17.png" Type="http://schemas.openxmlformats.org/officeDocument/2006/relationships/image"/><Relationship Id="rId6" Target="../media/image18.png" Type="http://schemas.openxmlformats.org/officeDocument/2006/relationships/image"/><Relationship Id="rId7" Target="../media/image19.png" Type="http://schemas.openxmlformats.org/officeDocument/2006/relationships/image"/><Relationship Id="rId8" Target="../media/image20.png" Type="http://schemas.openxmlformats.org/officeDocument/2006/relationships/image"/><Relationship Id="rId9" Target="../media/image21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8.png" Type="http://schemas.openxmlformats.org/officeDocument/2006/relationships/image"/><Relationship Id="rId3" Target="../media/image13.png" Type="http://schemas.openxmlformats.org/officeDocument/2006/relationships/image"/><Relationship Id="rId4" Target="../media/image14.png" Type="http://schemas.openxmlformats.org/officeDocument/2006/relationships/image"/><Relationship Id="rId5" Target="../media/image17.png" Type="http://schemas.openxmlformats.org/officeDocument/2006/relationships/image"/><Relationship Id="rId6" Target="../media/image18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3.png" Type="http://schemas.openxmlformats.org/officeDocument/2006/relationships/image"/><Relationship Id="rId11" Target="../media/image34.png" Type="http://schemas.openxmlformats.org/officeDocument/2006/relationships/image"/><Relationship Id="rId12" Target="../media/image35.png" Type="http://schemas.openxmlformats.org/officeDocument/2006/relationships/image"/><Relationship Id="rId2" Target="../media/image29.png" Type="http://schemas.openxmlformats.org/officeDocument/2006/relationships/image"/><Relationship Id="rId3" Target="../media/image13.png" Type="http://schemas.openxmlformats.org/officeDocument/2006/relationships/image"/><Relationship Id="rId4" Target="../media/image14.png" Type="http://schemas.openxmlformats.org/officeDocument/2006/relationships/image"/><Relationship Id="rId5" Target="../media/image17.png" Type="http://schemas.openxmlformats.org/officeDocument/2006/relationships/image"/><Relationship Id="rId6" Target="../media/image18.png" Type="http://schemas.openxmlformats.org/officeDocument/2006/relationships/image"/><Relationship Id="rId7" Target="../media/image30.png" Type="http://schemas.openxmlformats.org/officeDocument/2006/relationships/image"/><Relationship Id="rId8" Target="../media/image31.png" Type="http://schemas.openxmlformats.org/officeDocument/2006/relationships/image"/><Relationship Id="rId9" Target="../media/image32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6.png" Type="http://schemas.openxmlformats.org/officeDocument/2006/relationships/image"/><Relationship Id="rId3" Target="../media/image13.png" Type="http://schemas.openxmlformats.org/officeDocument/2006/relationships/image"/><Relationship Id="rId4" Target="../media/image14.png" Type="http://schemas.openxmlformats.org/officeDocument/2006/relationships/image"/><Relationship Id="rId5" Target="../media/image17.png" Type="http://schemas.openxmlformats.org/officeDocument/2006/relationships/image"/><Relationship Id="rId6" Target="../media/image18.png" Type="http://schemas.openxmlformats.org/officeDocument/2006/relationships/image"/><Relationship Id="rId7" Target="../media/image37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8.png" Type="http://schemas.openxmlformats.org/officeDocument/2006/relationships/image"/><Relationship Id="rId3" Target="../media/image13.png" Type="http://schemas.openxmlformats.org/officeDocument/2006/relationships/image"/><Relationship Id="rId4" Target="../media/image14.png" Type="http://schemas.openxmlformats.org/officeDocument/2006/relationships/image"/><Relationship Id="rId5" Target="../media/image17.png" Type="http://schemas.openxmlformats.org/officeDocument/2006/relationships/image"/><Relationship Id="rId6" Target="../media/image18.png" Type="http://schemas.openxmlformats.org/officeDocument/2006/relationships/image"/><Relationship Id="rId7" Target="../media/image38.png" Type="http://schemas.openxmlformats.org/officeDocument/2006/relationships/image"/><Relationship Id="rId8" Target="../media/image39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3.png" Type="http://schemas.openxmlformats.org/officeDocument/2006/relationships/image"/><Relationship Id="rId11" Target="../media/image44.png" Type="http://schemas.openxmlformats.org/officeDocument/2006/relationships/image"/><Relationship Id="rId2" Target="../media/image40.png" Type="http://schemas.openxmlformats.org/officeDocument/2006/relationships/image"/><Relationship Id="rId3" Target="../media/image13.png" Type="http://schemas.openxmlformats.org/officeDocument/2006/relationships/image"/><Relationship Id="rId4" Target="../media/image14.png" Type="http://schemas.openxmlformats.org/officeDocument/2006/relationships/image"/><Relationship Id="rId5" Target="../media/image17.png" Type="http://schemas.openxmlformats.org/officeDocument/2006/relationships/image"/><Relationship Id="rId6" Target="../media/image18.png" Type="http://schemas.openxmlformats.org/officeDocument/2006/relationships/image"/><Relationship Id="rId7" Target="../media/image38.png" Type="http://schemas.openxmlformats.org/officeDocument/2006/relationships/image"/><Relationship Id="rId8" Target="../media/image41.png" Type="http://schemas.openxmlformats.org/officeDocument/2006/relationships/image"/><Relationship Id="rId9" Target="../media/image42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5.png" Type="http://schemas.openxmlformats.org/officeDocument/2006/relationships/image"/><Relationship Id="rId3" Target="../media/image13.png" Type="http://schemas.openxmlformats.org/officeDocument/2006/relationships/image"/><Relationship Id="rId4" Target="../media/image14.png" Type="http://schemas.openxmlformats.org/officeDocument/2006/relationships/image"/><Relationship Id="rId5" Target="../media/image17.png" Type="http://schemas.openxmlformats.org/officeDocument/2006/relationships/image"/><Relationship Id="rId6" Target="../media/image18.png" Type="http://schemas.openxmlformats.org/officeDocument/2006/relationships/image"/><Relationship Id="rId7" Target="../media/image46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>
  <p:cSld>
    <p:bg xmlns:r="http://schemas.openxmlformats.org/officeDocument/2006/relationships">
      <p:bgPr>
        <a:solidFill>
          <a:srgbClr val="EEEEEE"/>
        </a:solidFill>
      </p:bgPr>
    </p:bg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571500" y="482600"/>
            <a:ext cx="23228300" cy="127635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952500" y="749300"/>
            <a:ext cx="6731000" cy="8509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5092700" y="952500"/>
            <a:ext cx="2273300" cy="43180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2260600" y="11176000"/>
            <a:ext cx="1689100" cy="381000"/>
          </a:xfrm>
          <a:prstGeom prst="rect">
            <a:avLst/>
          </a:prstGeom>
        </p:spPr>
        <p:txBody>
          <a:bodyPr anchor="t" rtlCol="false" lIns="0" tIns="13546" rIns="0" bIns="0"/>
          <a:lstStyle/>
          <a:p>
            <a:pPr algn="l" lvl="0">
              <a:lnSpc>
                <a:spcPct val="107899"/>
              </a:lnSpc>
            </a:pPr>
            <a:r>
              <a:rPr lang="en-US" sz="2133" b="false" i="false" u="none" strike="noStrike">
                <a:solidFill>
                  <a:srgbClr val="FC5800"/>
                </a:solidFill>
                <a:latin typeface="Poppins Medium"/>
                <a:ea typeface="Poppins Medium"/>
                <a:cs typeface="Poppins Medium"/>
              </a:rPr>
              <a:t>202211327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8978900" y="11176000"/>
            <a:ext cx="5473700" cy="381000"/>
          </a:xfrm>
          <a:prstGeom prst="rect">
            <a:avLst/>
          </a:prstGeom>
        </p:spPr>
        <p:txBody>
          <a:bodyPr anchor="ctr" rtlCol="false" lIns="0" tIns="27093" rIns="0" bIns="27093"/>
          <a:lstStyle/>
          <a:p>
            <a:pPr algn="l" lvl="0">
              <a:lnSpc>
                <a:spcPct val="99600"/>
              </a:lnSpc>
            </a:pPr>
            <a:r>
              <a:rPr lang="en-US" sz="2133" b="false" i="false" u="none" strike="noStrike">
                <a:solidFill>
                  <a:srgbClr val="000000">
                    <a:alpha val="80000"/>
                  </a:srgbClr>
                </a:solidFill>
                <a:latin typeface="Poppins Light"/>
                <a:ea typeface="Poppins Light"/>
                <a:cs typeface="Poppins Light"/>
              </a:rPr>
              <a:t>김강민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3873500" y="11176000"/>
            <a:ext cx="2984500" cy="381000"/>
          </a:xfrm>
          <a:prstGeom prst="rect">
            <a:avLst/>
          </a:prstGeom>
        </p:spPr>
        <p:txBody>
          <a:bodyPr anchor="ctr" rtlCol="false" lIns="0" tIns="27093" rIns="0" bIns="27093"/>
          <a:lstStyle/>
          <a:p>
            <a:pPr algn="l" lvl="0">
              <a:lnSpc>
                <a:spcPct val="99600"/>
              </a:lnSpc>
            </a:pPr>
            <a:r>
              <a:rPr lang="en-US" sz="2133" b="false" i="false" u="none" strike="noStrike">
                <a:solidFill>
                  <a:srgbClr val="000000">
                    <a:alpha val="80000"/>
                  </a:srgbClr>
                </a:solidFill>
                <a:latin typeface="Poppins Light"/>
                <a:ea typeface="Poppins Light"/>
                <a:cs typeface="Poppins Light"/>
              </a:rPr>
              <a:t>윤승모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3873500" y="11734800"/>
            <a:ext cx="2882900" cy="381000"/>
          </a:xfrm>
          <a:prstGeom prst="rect">
            <a:avLst/>
          </a:prstGeom>
        </p:spPr>
        <p:txBody>
          <a:bodyPr anchor="ctr" rtlCol="false" lIns="0" tIns="27093" rIns="0" bIns="27093"/>
          <a:lstStyle/>
          <a:p>
            <a:pPr algn="l" lvl="0">
              <a:lnSpc>
                <a:spcPct val="99600"/>
              </a:lnSpc>
            </a:pPr>
            <a:r>
              <a:rPr lang="en-US" sz="2133" b="false" i="false" u="none" strike="noStrike">
                <a:solidFill>
                  <a:srgbClr val="000000">
                    <a:alpha val="80000"/>
                  </a:srgbClr>
                </a:solidFill>
                <a:latin typeface="Poppins Light"/>
                <a:ea typeface="Poppins Light"/>
                <a:cs typeface="Poppins Light"/>
              </a:rPr>
              <a:t>문서인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260600" y="11734800"/>
            <a:ext cx="1689100" cy="381000"/>
          </a:xfrm>
          <a:prstGeom prst="rect">
            <a:avLst/>
          </a:prstGeom>
        </p:spPr>
        <p:txBody>
          <a:bodyPr anchor="t" rtlCol="false" lIns="0" tIns="13546" rIns="0" bIns="0"/>
          <a:lstStyle/>
          <a:p>
            <a:pPr algn="l" lvl="0">
              <a:lnSpc>
                <a:spcPct val="107899"/>
              </a:lnSpc>
            </a:pPr>
            <a:r>
              <a:rPr lang="en-US" sz="2133" b="false" i="false" u="none" strike="noStrike">
                <a:solidFill>
                  <a:srgbClr val="FC5800"/>
                </a:solidFill>
                <a:latin typeface="Poppins Medium"/>
                <a:ea typeface="Poppins Medium"/>
                <a:cs typeface="Poppins Medium"/>
              </a:rPr>
              <a:t>202212353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7353300" y="11176000"/>
            <a:ext cx="1689100" cy="381000"/>
          </a:xfrm>
          <a:prstGeom prst="rect">
            <a:avLst/>
          </a:prstGeom>
        </p:spPr>
        <p:txBody>
          <a:bodyPr anchor="t" rtlCol="false" lIns="0" tIns="13546" rIns="0" bIns="0"/>
          <a:lstStyle/>
          <a:p>
            <a:pPr algn="l" lvl="0">
              <a:lnSpc>
                <a:spcPct val="107899"/>
              </a:lnSpc>
            </a:pPr>
            <a:r>
              <a:rPr lang="en-US" sz="2133" b="false" i="false" u="none" strike="noStrike">
                <a:solidFill>
                  <a:srgbClr val="FC5800"/>
                </a:solidFill>
                <a:latin typeface="Poppins Medium"/>
                <a:ea typeface="Poppins Medium"/>
                <a:cs typeface="Poppins Medium"/>
              </a:rPr>
              <a:t>202211261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308100" y="1016000"/>
            <a:ext cx="3835400" cy="2921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41100"/>
              </a:lnSpc>
            </a:pPr>
            <a:r>
              <a:rPr lang="en-US" sz="1599" b="false" i="false" u="none" strike="noStrike" spc="-100">
                <a:solidFill>
                  <a:srgbClr val="FFFFFF"/>
                </a:solidFill>
                <a:latin typeface="Poppins Light"/>
                <a:ea typeface="Poppins Light"/>
                <a:cs typeface="Poppins Light"/>
              </a:rPr>
              <a:t>Object-Oriented Analysis and Design</a:t>
            </a:r>
          </a:p>
        </p:txBody>
      </p:sp>
      <p:pic>
        <p:nvPicPr>
          <p:cNvPr name="Picture 12" id="12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0" y="9779000"/>
            <a:ext cx="24384000" cy="127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13538200" y="6870700"/>
            <a:ext cx="13716000" cy="12700"/>
          </a:xfrm>
          <a:prstGeom prst="rect">
            <a:avLst/>
          </a:prstGeom>
        </p:spPr>
      </p:pic>
      <p:sp>
        <p:nvSpPr>
          <p:cNvPr name="TextBox 14" id="14"/>
          <p:cNvSpPr txBox="true"/>
          <p:nvPr/>
        </p:nvSpPr>
        <p:spPr>
          <a:xfrm rot="0">
            <a:off x="8978900" y="11734800"/>
            <a:ext cx="5473700" cy="381000"/>
          </a:xfrm>
          <a:prstGeom prst="rect">
            <a:avLst/>
          </a:prstGeom>
        </p:spPr>
        <p:txBody>
          <a:bodyPr anchor="ctr" rtlCol="false" lIns="0" tIns="27093" rIns="0" bIns="27093"/>
          <a:lstStyle/>
          <a:p>
            <a:pPr algn="l" lvl="0">
              <a:lnSpc>
                <a:spcPct val="99600"/>
              </a:lnSpc>
            </a:pPr>
            <a:r>
              <a:rPr lang="en-US" sz="2133" b="false" i="false" u="none" strike="noStrike">
                <a:solidFill>
                  <a:srgbClr val="000000">
                    <a:alpha val="80000"/>
                  </a:srgbClr>
                </a:solidFill>
                <a:latin typeface="Poppins Light"/>
                <a:ea typeface="Poppins Light"/>
                <a:cs typeface="Poppins Light"/>
              </a:rPr>
              <a:t>정상현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353300" y="11734800"/>
            <a:ext cx="1689100" cy="381000"/>
          </a:xfrm>
          <a:prstGeom prst="rect">
            <a:avLst/>
          </a:prstGeom>
        </p:spPr>
        <p:txBody>
          <a:bodyPr anchor="t" rtlCol="false" lIns="0" tIns="13546" rIns="0" bIns="0"/>
          <a:lstStyle/>
          <a:p>
            <a:pPr algn="l" lvl="0">
              <a:lnSpc>
                <a:spcPct val="107899"/>
              </a:lnSpc>
            </a:pPr>
            <a:r>
              <a:rPr lang="en-US" sz="2133" b="false" i="false" u="none" strike="noStrike">
                <a:solidFill>
                  <a:srgbClr val="FC5800"/>
                </a:solidFill>
                <a:latin typeface="Poppins Medium"/>
                <a:ea typeface="Poppins Medium"/>
                <a:cs typeface="Poppins Medium"/>
              </a:rPr>
              <a:t>202011362</a:t>
            </a:r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5867400" y="1092200"/>
            <a:ext cx="1270000" cy="2286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18923000" y="8331200"/>
            <a:ext cx="2946400" cy="29464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19977100" y="10553700"/>
            <a:ext cx="850900" cy="38100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22275800" y="1066800"/>
            <a:ext cx="304800" cy="215900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21399500" y="1028700"/>
            <a:ext cx="254000" cy="266700"/>
          </a:xfrm>
          <a:prstGeom prst="rect">
            <a:avLst/>
          </a:prstGeom>
        </p:spPr>
      </p:pic>
      <p:sp>
        <p:nvSpPr>
          <p:cNvPr name="TextBox 21" id="21"/>
          <p:cNvSpPr txBox="true"/>
          <p:nvPr/>
        </p:nvSpPr>
        <p:spPr>
          <a:xfrm rot="0">
            <a:off x="2260600" y="6134100"/>
            <a:ext cx="12954000" cy="20193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11333" b="false" i="false" u="none" strike="noStrike" spc="-4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1팀 </a:t>
            </a:r>
            <a:r>
              <a:rPr lang="en-US" sz="11333" b="false" i="false" u="none" strike="noStrike" spc="-400">
                <a:solidFill>
                  <a:srgbClr val="FFB1EB"/>
                </a:solidFill>
                <a:latin typeface="Pretendard SemiBold"/>
                <a:ea typeface="Pretendard SemiBold"/>
                <a:cs typeface="Pretendard SemiBold"/>
              </a:rPr>
              <a:t>6</a:t>
            </a:r>
            <a:r>
              <a:rPr lang="en-US" sz="11333" b="false" i="false" u="none" strike="noStrike" spc="-4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주차 발표 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2260600" y="4521200"/>
            <a:ext cx="10871200" cy="17780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10000" b="false" i="false" u="none" strike="noStrike" spc="-300">
                <a:solidFill>
                  <a:srgbClr val="000000">
                    <a:alpha val="80000"/>
                  </a:srgbClr>
                </a:solidFill>
                <a:latin typeface="Pretendard ExtraLight"/>
                <a:ea typeface="Pretendard ExtraLight"/>
                <a:cs typeface="Pretendard ExtraLight"/>
              </a:rPr>
              <a:t>객체지향개발방법론</a:t>
            </a:r>
          </a:p>
        </p:txBody>
      </p:sp>
      <p:pic>
        <p:nvPicPr>
          <p:cNvPr name="Picture 23" id="23"/>
          <p:cNvPicPr>
            <a:picLocks noChangeAspect="true"/>
          </p:cNvPicPr>
          <p:nvPr/>
        </p:nvPicPr>
        <p:blipFill>
          <a:blip r:embed="rId12"/>
          <a:stretch>
            <a:fillRect/>
          </a:stretch>
        </p:blipFill>
        <p:spPr>
          <a:xfrm rot="0">
            <a:off x="18948400" y="8356600"/>
            <a:ext cx="2895600" cy="2895600"/>
          </a:xfrm>
          <a:prstGeom prst="rect">
            <a:avLst/>
          </a:prstGeom>
        </p:spPr>
      </p:pic>
      <p:sp>
        <p:nvSpPr>
          <p:cNvPr name="TextBox 24" id="24"/>
          <p:cNvSpPr txBox="true"/>
          <p:nvPr/>
        </p:nvSpPr>
        <p:spPr>
          <a:xfrm rot="0">
            <a:off x="5321300" y="1041400"/>
            <a:ext cx="800100" cy="2667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41100"/>
              </a:lnSpc>
            </a:pPr>
            <a:r>
              <a:rPr lang="en-US" sz="1333" b="false" i="false" u="none" strike="noStrike" spc="-100">
                <a:solidFill>
                  <a:srgbClr val="FFFFFF"/>
                </a:solidFill>
                <a:latin typeface="Poppins Light"/>
                <a:ea typeface="Poppins Light"/>
                <a:cs typeface="Poppins Light"/>
              </a:rPr>
              <a:t>3227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2260600" y="7912100"/>
            <a:ext cx="19227800" cy="14224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7998" b="false" i="false" u="none" strike="noStrike" spc="-300">
                <a:solidFill>
                  <a:srgbClr val="FFB1EB"/>
                </a:solidFill>
                <a:latin typeface="Pretendard SemiBold"/>
                <a:ea typeface="Pretendard SemiBold"/>
                <a:cs typeface="Pretendard SemiBold"/>
              </a:rPr>
              <a:t>Traditional Coding vs. Vibe Coding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>
  <p:cSld>
    <p:bg xmlns:r="http://schemas.openxmlformats.org/officeDocument/2006/relationships">
      <p:bgPr>
        <a:solidFill>
          <a:srgbClr val="EEEEEE"/>
        </a:solidFill>
      </p:bgPr>
    </p:bg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-508000" y="3581400"/>
            <a:ext cx="25400000" cy="127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6502400" y="6845300"/>
            <a:ext cx="13970000" cy="12700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18288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Part1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28800" y="1879600"/>
            <a:ext cx="17005300" cy="1308100"/>
          </a:xfrm>
          <a:prstGeom prst="rect">
            <a:avLst/>
          </a:prstGeom>
        </p:spPr>
        <p:txBody>
          <a:bodyPr anchor="t" rtlCol="false" lIns="0" tIns="46566" rIns="0" bIns="0"/>
          <a:lstStyle/>
          <a:p>
            <a:pPr algn="l" lvl="0">
              <a:lnSpc>
                <a:spcPct val="107899"/>
              </a:lnSpc>
            </a:pPr>
            <a:r>
              <a:rPr lang="en-US" sz="7333" b="false" i="false" u="none" strike="noStrike" spc="-3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: Sequence Diagrams</a:t>
            </a:r>
            <a:r>
              <a:rPr lang="en-US" sz="7333" b="false" i="false" u="none" strike="noStrike" spc="-300">
                <a:solidFill>
                  <a:srgbClr val="FD6F22"/>
                </a:solidFill>
                <a:latin typeface="Pretendard SemiBold"/>
                <a:ea typeface="Pretendard SemiBold"/>
                <a:cs typeface="Pretendard SemiBold"/>
              </a:rPr>
              <a:t>(수정본)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9591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SDD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4363700" y="2565400"/>
            <a:ext cx="2336800" cy="4826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2733" b="false" i="false" u="none" strike="noStrike">
                <a:solidFill>
                  <a:srgbClr val="000000"/>
                </a:solidFill>
                <a:latin typeface="Pretendard Light"/>
                <a:ea typeface="Pretendard Light"/>
                <a:cs typeface="Pretendard Light"/>
              </a:rPr>
              <a:t>UC5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882900" y="7975600"/>
            <a:ext cx="7340600" cy="7112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4000" b="false" i="false" u="none" strike="noStrike" spc="-200" cap="all">
                <a:solidFill>
                  <a:srgbClr val="000000"/>
                </a:solidFill>
                <a:latin typeface="Happiness Sans Bold"/>
                <a:ea typeface="Happiness Sans Bold"/>
                <a:cs typeface="Happiness Sans Bold"/>
              </a:rPr>
              <a:t>SD-05 avoid obstacle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-1701800" y="13081000"/>
            <a:ext cx="16281400" cy="3556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ctr" lvl="0">
              <a:lnSpc>
                <a:spcPct val="116199"/>
              </a:lnSpc>
            </a:pPr>
            <a:r>
              <a:rPr lang="en-US" sz="2000" b="false" i="false" u="none" strike="noStrike">
                <a:solidFill>
                  <a:srgbClr val="595959"/>
                </a:solidFill>
                <a:latin typeface="Pretendard Regular"/>
                <a:ea typeface="Pretendard Regular"/>
                <a:cs typeface="Pretendard Regular"/>
              </a:rPr>
              <a:t>decide함수에서 내부 플래그로 우회전 상태 확인(우회전시 플래그1, forward, turn left시 플래그0)</a:t>
            </a:r>
            <a:r>
              <a:rPr lang="en-US" sz="2000" b="true" i="false" u="none" strike="noStrike">
                <a:solidFill>
                  <a:srgbClr val="3A4CA8"/>
                </a:solidFill>
                <a:latin typeface="Pretendard Regular"/>
                <a:ea typeface="Pretendard Regular"/>
                <a:cs typeface="Pretendard Regular"/>
              </a:rPr>
              <a:t>[추가]</a:t>
            </a:r>
          </a:p>
        </p:txBody>
      </p:sp>
      <p:pic>
        <p:nvPicPr>
          <p:cNvPr name="Picture 14" id="14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11912600" y="3873500"/>
            <a:ext cx="10058400" cy="9398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11912600" y="3873500"/>
            <a:ext cx="10058400" cy="939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>
  <p:cSld>
    <p:bg xmlns:r="http://schemas.openxmlformats.org/officeDocument/2006/relationships">
      <p:bgPr>
        <a:solidFill>
          <a:srgbClr val="EEEEEE"/>
        </a:solidFill>
      </p:bgPr>
    </p:bg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-508000" y="3581400"/>
            <a:ext cx="25400000" cy="127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6502400" y="6845300"/>
            <a:ext cx="13970000" cy="12700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18288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Part1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28800" y="1879600"/>
            <a:ext cx="17005300" cy="1308100"/>
          </a:xfrm>
          <a:prstGeom prst="rect">
            <a:avLst/>
          </a:prstGeom>
        </p:spPr>
        <p:txBody>
          <a:bodyPr anchor="t" rtlCol="false" lIns="0" tIns="46566" rIns="0" bIns="0"/>
          <a:lstStyle/>
          <a:p>
            <a:pPr algn="l" lvl="0">
              <a:lnSpc>
                <a:spcPct val="107899"/>
              </a:lnSpc>
            </a:pPr>
            <a:r>
              <a:rPr lang="en-US" sz="7333" b="false" i="false" u="none" strike="noStrike" spc="-3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: Sequence Diagrams(원본)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9591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SDD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2738100" y="2565400"/>
            <a:ext cx="2336800" cy="4826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2733" b="false" i="false" u="none" strike="noStrike">
                <a:solidFill>
                  <a:srgbClr val="000000"/>
                </a:solidFill>
                <a:latin typeface="Pretendard Light"/>
                <a:ea typeface="Pretendard Light"/>
                <a:cs typeface="Pretendard Light"/>
              </a:rPr>
              <a:t>UC14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882900" y="7975600"/>
            <a:ext cx="7340600" cy="7112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4000" b="false" i="false" u="none" strike="noStrike" spc="-200" cap="all">
                <a:solidFill>
                  <a:srgbClr val="000000"/>
                </a:solidFill>
                <a:latin typeface="Happiness Sans Bold"/>
                <a:ea typeface="Happiness Sans Bold"/>
                <a:cs typeface="Happiness Sans Bold"/>
              </a:rPr>
              <a:t>SD-14 MOVE BACKWARD</a:t>
            </a:r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12992100" y="4191000"/>
            <a:ext cx="9131300" cy="89916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>
  <p:cSld>
    <p:bg xmlns:r="http://schemas.openxmlformats.org/officeDocument/2006/relationships">
      <p:bgPr>
        <a:solidFill>
          <a:srgbClr val="EEEEEE"/>
        </a:solidFill>
      </p:bgPr>
    </p:bg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-508000" y="3581400"/>
            <a:ext cx="25400000" cy="127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6502400" y="6845300"/>
            <a:ext cx="13970000" cy="12700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18288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Part1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28800" y="1879600"/>
            <a:ext cx="17005300" cy="1308100"/>
          </a:xfrm>
          <a:prstGeom prst="rect">
            <a:avLst/>
          </a:prstGeom>
        </p:spPr>
        <p:txBody>
          <a:bodyPr anchor="t" rtlCol="false" lIns="0" tIns="46566" rIns="0" bIns="0"/>
          <a:lstStyle/>
          <a:p>
            <a:pPr algn="l" lvl="0">
              <a:lnSpc>
                <a:spcPct val="107899"/>
              </a:lnSpc>
            </a:pPr>
            <a:r>
              <a:rPr lang="en-US" sz="7333" b="false" i="false" u="none" strike="noStrike" spc="-3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: Sequence Diagrams</a:t>
            </a:r>
            <a:r>
              <a:rPr lang="en-US" sz="7333" b="false" i="false" u="none" strike="noStrike" spc="-300">
                <a:solidFill>
                  <a:srgbClr val="FD6F22"/>
                </a:solidFill>
                <a:latin typeface="Pretendard SemiBold"/>
                <a:ea typeface="Pretendard SemiBold"/>
                <a:cs typeface="Pretendard SemiBold"/>
              </a:rPr>
              <a:t>(수정본)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9591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SDD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4363700" y="2565400"/>
            <a:ext cx="2336800" cy="4826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2733" b="false" i="false" u="none" strike="noStrike">
                <a:solidFill>
                  <a:srgbClr val="000000"/>
                </a:solidFill>
                <a:latin typeface="Pretendard Light"/>
                <a:ea typeface="Pretendard Light"/>
                <a:cs typeface="Pretendard Light"/>
              </a:rPr>
              <a:t>UC14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882900" y="7975600"/>
            <a:ext cx="7340600" cy="7112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4000" b="false" i="false" u="none" strike="noStrike" spc="-200" cap="all">
                <a:solidFill>
                  <a:srgbClr val="000000"/>
                </a:solidFill>
                <a:latin typeface="Happiness Sans Bold"/>
                <a:ea typeface="Happiness Sans Bold"/>
                <a:cs typeface="Happiness Sans Bold"/>
              </a:rPr>
              <a:t>SD-14 MOVE BACKWARD</a:t>
            </a:r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12903200" y="3873500"/>
            <a:ext cx="8077200" cy="9398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13208000" y="3924300"/>
            <a:ext cx="7467600" cy="93599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>
  <p:cSld>
    <p:bg xmlns:r="http://schemas.openxmlformats.org/officeDocument/2006/relationships">
      <p:bgPr>
        <a:solidFill>
          <a:srgbClr val="EEEEEE"/>
        </a:solidFill>
      </p:bgPr>
    </p:bg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-508000" y="3581400"/>
            <a:ext cx="25400000" cy="127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6502400" y="6845300"/>
            <a:ext cx="13970000" cy="12700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18288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Part1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28800" y="1879600"/>
            <a:ext cx="17005300" cy="1308100"/>
          </a:xfrm>
          <a:prstGeom prst="rect">
            <a:avLst/>
          </a:prstGeom>
        </p:spPr>
        <p:txBody>
          <a:bodyPr anchor="t" rtlCol="false" lIns="0" tIns="46566" rIns="0" bIns="0"/>
          <a:lstStyle/>
          <a:p>
            <a:pPr algn="l" lvl="0">
              <a:lnSpc>
                <a:spcPct val="107899"/>
              </a:lnSpc>
            </a:pPr>
            <a:r>
              <a:rPr lang="en-US" sz="7333" b="false" i="false" u="none" strike="noStrike" spc="-3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: Class Diagrams(원본&amp;</a:t>
            </a:r>
            <a:r>
              <a:rPr lang="en-US" sz="7333" b="false" i="false" u="none" strike="noStrike" spc="-300">
                <a:solidFill>
                  <a:srgbClr val="FD6F22"/>
                </a:solidFill>
                <a:latin typeface="Pretendard SemiBold"/>
                <a:ea typeface="Pretendard SemiBold"/>
                <a:cs typeface="Pretendard SemiBold"/>
              </a:rPr>
              <a:t>수정본</a:t>
            </a:r>
            <a:r>
              <a:rPr lang="en-US" sz="7333" b="false" i="false" u="none" strike="noStrike" spc="-3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)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9591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SDD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850900" y="12890500"/>
            <a:ext cx="18059400" cy="4064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2257" b="false" i="false" u="none" strike="noStrike">
                <a:solidFill>
                  <a:srgbClr val="595959"/>
                </a:solidFill>
                <a:latin typeface="Pretendard Regular"/>
                <a:ea typeface="Pretendard Regular"/>
                <a:cs typeface="Pretendard Regular"/>
              </a:rPr>
              <a:t>수정사항 (1)Obstacle 관련 장애물 Boolean 배열을 3-&gt;2로 줄였습니다(Controller,Obstacle Sensor Driver, Obstacle Processor 속 attribute  수정</a:t>
            </a:r>
            <a:r>
              <a:rPr lang="en-US" sz="2257" b="true" i="false" u="none" strike="noStrike">
                <a:solidFill>
                  <a:srgbClr val="B96BC6"/>
                </a:solidFill>
                <a:latin typeface="Pretendard Regular"/>
                <a:ea typeface="Pretendard Regular"/>
                <a:cs typeface="Pretendard Regular"/>
              </a:rPr>
              <a:t>[변경]</a:t>
            </a:r>
            <a:r>
              <a:rPr lang="en-US" sz="2257" b="false" i="false" u="none" strike="noStrike">
                <a:solidFill>
                  <a:srgbClr val="595959"/>
                </a:solidFill>
                <a:latin typeface="Pretendard Regular"/>
                <a:ea typeface="Pretendard Regular"/>
                <a:cs typeface="Pretendard Regular"/>
              </a:rPr>
              <a:t/>
            </a:r>
          </a:p>
        </p:txBody>
      </p:sp>
      <p:pic>
        <p:nvPicPr>
          <p:cNvPr name="Picture 12" id="12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12458700" y="3721100"/>
            <a:ext cx="10045700" cy="88138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2006600" y="3721100"/>
            <a:ext cx="9918700" cy="88138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2159000" y="3898900"/>
            <a:ext cx="9664700" cy="8470900"/>
          </a:xfrm>
          <a:prstGeom prst="rect">
            <a:avLst/>
          </a:prstGeom>
        </p:spPr>
      </p:pic>
      <p:sp>
        <p:nvSpPr>
          <p:cNvPr name="TextBox 15" id="15"/>
          <p:cNvSpPr txBox="true"/>
          <p:nvPr/>
        </p:nvSpPr>
        <p:spPr>
          <a:xfrm rot="0">
            <a:off x="10960100" y="3721100"/>
            <a:ext cx="1079500" cy="7493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4208" b="false" i="false" u="none" strike="noStrike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원본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21031200" y="3721100"/>
            <a:ext cx="1549400" cy="7493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4208" b="false" i="false" u="none" strike="noStrike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수정본</a:t>
            </a:r>
          </a:p>
        </p:txBody>
      </p:sp>
      <p:pic>
        <p:nvPicPr>
          <p:cNvPr name="Picture 17" id="17"/>
          <p:cNvPicPr>
            <a:picLocks noChangeAspect="true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12573000" y="3721100"/>
            <a:ext cx="9918700" cy="87376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background"/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F8FAFC"/>
          </a:solidFill>
          <a:ln>
            <a:solidFill>
              <a:srgbClr val="F8FAFC"/>
            </a:solidFill>
          </a:ln>
        </p:spPr>
      </p:sp>
      <p:sp>
        <p:nvSpPr>
          <p:cNvPr id="2" name="top"/>
          <p:cNvSpPr/>
          <p:nvPr/>
        </p:nvSpPr>
        <p:spPr>
          <a:xfrm>
            <a:off x="0" y="0"/>
            <a:ext cx="24384000" cy="720000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</p:sp>
      <p:sp>
        <p:nvSpPr>
          <p:cNvPr id="3" name="accent"/>
          <p:cNvSpPr/>
          <p:nvPr/>
        </p:nvSpPr>
        <p:spPr>
          <a:xfrm>
            <a:off x="0" y="720000"/>
            <a:ext cx="24384000" cy="70000"/>
          </a:xfrm>
          <a:prstGeom prst="rect">
            <a:avLst/>
          </a:prstGeom>
          <a:solidFill>
            <a:srgbClr val="22C55E"/>
          </a:solidFill>
          <a:ln>
            <a:solidFill>
              <a:srgbClr val="22C55E"/>
            </a:solidFill>
          </a:ln>
        </p:spPr>
      </p:sp>
      <p:sp>
        <p:nvSpPr>
          <p:cNvPr id="4" name="part"/>
          <p:cNvSpPr txBox="1"/>
          <p:nvPr/>
        </p:nvSpPr>
        <p:spPr>
          <a:xfrm>
            <a:off x="910000" y="235000"/>
            <a:ext cx="9000000" cy="33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100" b="1">
                <a:solidFill>
                  <a:srgbClr val="E5E7EB"/>
                </a:solidFill>
                <a:latin typeface="Pretendard"/>
                <a:ea typeface="Pretendard"/>
              </a:rPr>
              <a:t>OOAD TEAM 01 | WEEK 6</a:t>
            </a:r>
            <a:endParaRPr lang="ko-KR" sz="2100"/>
          </a:p>
        </p:txBody>
      </p:sp>
      <p:sp>
        <p:nvSpPr>
          <p:cNvPr id="5" name="title"/>
          <p:cNvSpPr txBox="1"/>
          <p:nvPr/>
        </p:nvSpPr>
        <p:spPr>
          <a:xfrm>
            <a:off x="900000" y="1000000"/>
            <a:ext cx="17800000" cy="85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5600" b="1">
                <a:solidFill>
                  <a:srgbClr val="0F172A"/>
                </a:solidFill>
                <a:latin typeface="Pretendard"/>
                <a:ea typeface="Pretendard"/>
              </a:rPr>
              <a:t>Part 2 : Program(Code) 변경사항</a:t>
            </a:r>
            <a:endParaRPr lang="ko-KR" sz="5600"/>
          </a:p>
        </p:txBody>
      </p:sp>
      <p:sp>
        <p:nvSpPr>
          <p:cNvPr id="6" name="subtitle"/>
          <p:cNvSpPr txBox="1"/>
          <p:nvPr/>
        </p:nvSpPr>
        <p:spPr>
          <a:xfrm>
            <a:off x="920000" y="1780000"/>
            <a:ext cx="18000000" cy="52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500" b="0">
                <a:solidFill>
                  <a:srgbClr val="475569"/>
                </a:solidFill>
                <a:latin typeface="Pretendard"/>
                <a:ea typeface="Pretendard"/>
              </a:rPr>
              <a:t>Right sensor 제거가 실제 code 구조에 반영된 지점</a:t>
            </a:r>
            <a:endParaRPr lang="ko-KR" sz="2500"/>
          </a:p>
        </p:txBody>
      </p:sp>
      <p:sp>
        <p:nvSpPr>
          <p:cNvPr id="110" name="card-bg-1"/>
          <p:cNvSpPr/>
          <p:nvPr/>
        </p:nvSpPr>
        <p:spPr>
          <a:xfrm>
            <a:off x="900000" y="2800000"/>
            <a:ext cx="6900000" cy="2500000"/>
          </a:xfrm>
          <a:prstGeom prst="rect">
            <a:avLst/>
          </a:prstGeom>
          <a:solidFill>
            <a:srgbClr val="FFFFFF"/>
          </a:solidFill>
          <a:ln>
            <a:solidFill>
              <a:srgbClr val="D7DEE8"/>
            </a:solidFill>
          </a:ln>
        </p:spPr>
      </p:sp>
      <p:sp>
        <p:nvSpPr>
          <p:cNvPr id="111" name="card-accent-1"/>
          <p:cNvSpPr/>
          <p:nvPr/>
        </p:nvSpPr>
        <p:spPr>
          <a:xfrm>
            <a:off x="900000" y="2800000"/>
            <a:ext cx="90000" cy="2500000"/>
          </a:xfrm>
          <a:prstGeom prst="rect">
            <a:avLst/>
          </a:prstGeom>
          <a:solidFill>
            <a:srgbClr val="2563EB"/>
          </a:solidFill>
          <a:ln>
            <a:solidFill>
              <a:srgbClr val="2563EB"/>
            </a:solidFill>
          </a:ln>
        </p:spPr>
      </p:sp>
      <p:sp>
        <p:nvSpPr>
          <p:cNvPr id="112" name="card-text-1"/>
          <p:cNvSpPr txBox="1"/>
          <p:nvPr/>
        </p:nvSpPr>
        <p:spPr>
          <a:xfrm>
            <a:off x="990000" y="2800000"/>
            <a:ext cx="6810000" cy="250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900" b="1">
                <a:solidFill>
                  <a:srgbClr val="111827"/>
                </a:solidFill>
                <a:latin typeface="Pretendard"/>
                <a:ea typeface="Pretendard"/>
              </a:rPr>
              <a:t>변경 근거</a:t>
            </a:r>
            <a:endParaRPr lang="ko-KR" sz="290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commit 18588a9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컨트롤러, 장애물프로세서, 모드, TC, 시뮬레이터 수정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branch: rightsensormissT1</a:t>
            </a:r>
            <a:endParaRPr lang="ko-KR" sz="2250"/>
          </a:p>
        </p:txBody>
      </p:sp>
      <p:sp>
        <p:nvSpPr>
          <p:cNvPr id="120" name="card-bg-2"/>
          <p:cNvSpPr/>
          <p:nvPr/>
        </p:nvSpPr>
        <p:spPr>
          <a:xfrm>
            <a:off x="8400000" y="2800000"/>
            <a:ext cx="6900000" cy="2500000"/>
          </a:xfrm>
          <a:prstGeom prst="rect">
            <a:avLst/>
          </a:prstGeom>
          <a:solidFill>
            <a:srgbClr val="FFFFFF"/>
          </a:solidFill>
          <a:ln>
            <a:solidFill>
              <a:srgbClr val="D7DEE8"/>
            </a:solidFill>
          </a:ln>
        </p:spPr>
      </p:sp>
      <p:sp>
        <p:nvSpPr>
          <p:cNvPr id="121" name="card-accent-2"/>
          <p:cNvSpPr/>
          <p:nvPr/>
        </p:nvSpPr>
        <p:spPr>
          <a:xfrm>
            <a:off x="8400000" y="2800000"/>
            <a:ext cx="90000" cy="2500000"/>
          </a:xfrm>
          <a:prstGeom prst="rect">
            <a:avLst/>
          </a:prstGeom>
          <a:solidFill>
            <a:srgbClr val="22C55E"/>
          </a:solidFill>
          <a:ln>
            <a:solidFill>
              <a:srgbClr val="22C55E"/>
            </a:solidFill>
          </a:ln>
        </p:spPr>
      </p:sp>
      <p:sp>
        <p:nvSpPr>
          <p:cNvPr id="122" name="card-text-2"/>
          <p:cNvSpPr txBox="1"/>
          <p:nvPr/>
        </p:nvSpPr>
        <p:spPr>
          <a:xfrm>
            <a:off x="8490000" y="2800000"/>
            <a:ext cx="6810000" cy="250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900" b="1">
                <a:solidFill>
                  <a:srgbClr val="111827"/>
                </a:solidFill>
                <a:latin typeface="Pretendard"/>
                <a:ea typeface="Pretendard"/>
              </a:rPr>
              <a:t>핵심 변경</a:t>
            </a:r>
            <a:endParaRPr lang="ko-KR" sz="290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obstacleDetected 입력: 3개 -&gt; 2개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right sensor 직접 입력 제거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RIGHT는 감지값이 아닌 회피 후보 방향으로 유지</a:t>
            </a:r>
            <a:endParaRPr lang="ko-KR" sz="2250"/>
          </a:p>
        </p:txBody>
      </p:sp>
      <p:sp>
        <p:nvSpPr>
          <p:cNvPr id="130" name="card-bg-3"/>
          <p:cNvSpPr/>
          <p:nvPr/>
        </p:nvSpPr>
        <p:spPr>
          <a:xfrm>
            <a:off x="900000" y="5900000"/>
            <a:ext cx="6900000" cy="2600000"/>
          </a:xfrm>
          <a:prstGeom prst="rect">
            <a:avLst/>
          </a:prstGeom>
          <a:solidFill>
            <a:srgbClr val="FFFFFF"/>
          </a:solidFill>
          <a:ln>
            <a:solidFill>
              <a:srgbClr val="D7DEE8"/>
            </a:solidFill>
          </a:ln>
        </p:spPr>
      </p:sp>
      <p:sp>
        <p:nvSpPr>
          <p:cNvPr id="131" name="card-accent-3"/>
          <p:cNvSpPr/>
          <p:nvPr/>
        </p:nvSpPr>
        <p:spPr>
          <a:xfrm>
            <a:off x="900000" y="5900000"/>
            <a:ext cx="90000" cy="2600000"/>
          </a:xfrm>
          <a:prstGeom prst="rect">
            <a:avLst/>
          </a:prstGeom>
          <a:solidFill>
            <a:srgbClr val="F97316"/>
          </a:solidFill>
          <a:ln>
            <a:solidFill>
              <a:srgbClr val="F97316"/>
            </a:solidFill>
          </a:ln>
        </p:spPr>
      </p:sp>
      <p:sp>
        <p:nvSpPr>
          <p:cNvPr id="132" name="card-text-3"/>
          <p:cNvSpPr txBox="1"/>
          <p:nvPr/>
        </p:nvSpPr>
        <p:spPr>
          <a:xfrm>
            <a:off x="990000" y="5900000"/>
            <a:ext cx="6810000" cy="260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900" b="1">
                <a:solidFill>
                  <a:srgbClr val="111827"/>
                </a:solidFill>
                <a:latin typeface="Pretendard"/>
                <a:ea typeface="Pretendard"/>
              </a:rPr>
              <a:t>Code 영향 파일</a:t>
            </a:r>
            <a:endParaRPr lang="ko-KR" sz="290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include/rvc/Controller.hpp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src/rvc/Controller.cpp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src/rvc/ObstacleProcessor.cpp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src/rvc/Modes.cpp</a:t>
            </a:r>
            <a:endParaRPr lang="ko-KR" sz="2250"/>
          </a:p>
        </p:txBody>
      </p:sp>
      <p:sp>
        <p:nvSpPr>
          <p:cNvPr id="140" name="card-bg-4"/>
          <p:cNvSpPr/>
          <p:nvPr/>
        </p:nvSpPr>
        <p:spPr>
          <a:xfrm>
            <a:off x="8400000" y="5900000"/>
            <a:ext cx="6900000" cy="2600000"/>
          </a:xfrm>
          <a:prstGeom prst="rect">
            <a:avLst/>
          </a:prstGeom>
          <a:solidFill>
            <a:srgbClr val="FFFFFF"/>
          </a:solidFill>
          <a:ln>
            <a:solidFill>
              <a:srgbClr val="D7DEE8"/>
            </a:solidFill>
          </a:ln>
        </p:spPr>
      </p:sp>
      <p:sp>
        <p:nvSpPr>
          <p:cNvPr id="141" name="card-accent-4"/>
          <p:cNvSpPr/>
          <p:nvPr/>
        </p:nvSpPr>
        <p:spPr>
          <a:xfrm>
            <a:off x="8400000" y="5900000"/>
            <a:ext cx="90000" cy="2600000"/>
          </a:xfrm>
          <a:prstGeom prst="rect">
            <a:avLst/>
          </a:prstGeom>
          <a:solidFill>
            <a:srgbClr val="8B5CF6"/>
          </a:solidFill>
          <a:ln>
            <a:solidFill>
              <a:srgbClr val="8B5CF6"/>
            </a:solidFill>
          </a:ln>
        </p:spPr>
      </p:sp>
      <p:sp>
        <p:nvSpPr>
          <p:cNvPr id="142" name="card-text-4"/>
          <p:cNvSpPr txBox="1"/>
          <p:nvPr/>
        </p:nvSpPr>
        <p:spPr>
          <a:xfrm>
            <a:off x="8490000" y="5900000"/>
            <a:ext cx="6810000" cy="260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900" b="1">
                <a:solidFill>
                  <a:srgbClr val="111827"/>
                </a:solidFill>
                <a:latin typeface="Pretendard"/>
                <a:ea typeface="Pretendard"/>
              </a:rPr>
              <a:t>발표 메시지</a:t>
            </a:r>
            <a:endParaRPr lang="ko-KR" sz="290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센서 제거는 함수 인자 삭제가 아니라 system input model 변경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Processor와 test scenario까지 함께 수정</a:t>
            </a:r>
            <a:endParaRPr lang="ko-KR" sz="2250"/>
          </a:p>
        </p:txBody>
      </p:sp>
      <p:sp>
        <p:nvSpPr>
          <p:cNvPr id="900" name="footer"/>
          <p:cNvSpPr txBox="1"/>
          <p:nvPr/>
        </p:nvSpPr>
        <p:spPr>
          <a:xfrm>
            <a:off x="1010000" y="12820000"/>
            <a:ext cx="22000000" cy="42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050" b="0">
                <a:solidFill>
                  <a:srgbClr val="64748B"/>
                </a:solidFill>
                <a:latin typeface="Pretendard"/>
                <a:ea typeface="Pretendard"/>
              </a:rPr>
              <a:t>6주차 발표 보강 | Code &amp; Test 변경사항 | slide 14</a:t>
            </a:r>
            <a:endParaRPr lang="ko-KR" sz="205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background"/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F8FAFC"/>
          </a:solidFill>
          <a:ln>
            <a:solidFill>
              <a:srgbClr val="F8FAFC"/>
            </a:solidFill>
          </a:ln>
        </p:spPr>
      </p:sp>
      <p:sp>
        <p:nvSpPr>
          <p:cNvPr id="2" name="top"/>
          <p:cNvSpPr/>
          <p:nvPr/>
        </p:nvSpPr>
        <p:spPr>
          <a:xfrm>
            <a:off x="0" y="0"/>
            <a:ext cx="24384000" cy="720000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</p:sp>
      <p:sp>
        <p:nvSpPr>
          <p:cNvPr id="3" name="accent"/>
          <p:cNvSpPr/>
          <p:nvPr/>
        </p:nvSpPr>
        <p:spPr>
          <a:xfrm>
            <a:off x="0" y="720000"/>
            <a:ext cx="24384000" cy="70000"/>
          </a:xfrm>
          <a:prstGeom prst="rect">
            <a:avLst/>
          </a:prstGeom>
          <a:solidFill>
            <a:srgbClr val="22C55E"/>
          </a:solidFill>
          <a:ln>
            <a:solidFill>
              <a:srgbClr val="22C55E"/>
            </a:solidFill>
          </a:ln>
        </p:spPr>
      </p:sp>
      <p:sp>
        <p:nvSpPr>
          <p:cNvPr id="4" name="part"/>
          <p:cNvSpPr txBox="1"/>
          <p:nvPr/>
        </p:nvSpPr>
        <p:spPr>
          <a:xfrm>
            <a:off x="910000" y="235000"/>
            <a:ext cx="9000000" cy="33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100" b="1">
                <a:solidFill>
                  <a:srgbClr val="E5E7EB"/>
                </a:solidFill>
                <a:latin typeface="Pretendard"/>
                <a:ea typeface="Pretendard"/>
              </a:rPr>
              <a:t>OOAD TEAM 01 | WEEK 6</a:t>
            </a:r>
            <a:endParaRPr lang="ko-KR" sz="2100"/>
          </a:p>
        </p:txBody>
      </p:sp>
      <p:sp>
        <p:nvSpPr>
          <p:cNvPr id="5" name="title"/>
          <p:cNvSpPr txBox="1"/>
          <p:nvPr/>
        </p:nvSpPr>
        <p:spPr>
          <a:xfrm>
            <a:off x="900000" y="1000000"/>
            <a:ext cx="17800000" cy="85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5600" b="1">
                <a:solidFill>
                  <a:srgbClr val="0F172A"/>
                </a:solidFill>
                <a:latin typeface="Pretendard"/>
                <a:ea typeface="Pretendard"/>
              </a:rPr>
              <a:t>Controller API 변경</a:t>
            </a:r>
            <a:endParaRPr lang="ko-KR" sz="5600"/>
          </a:p>
        </p:txBody>
      </p:sp>
      <p:sp>
        <p:nvSpPr>
          <p:cNvPr id="6" name="subtitle"/>
          <p:cNvSpPr txBox="1"/>
          <p:nvPr/>
        </p:nvSpPr>
        <p:spPr>
          <a:xfrm>
            <a:off x="920000" y="1780000"/>
            <a:ext cx="18000000" cy="52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500" b="0">
                <a:solidFill>
                  <a:srgbClr val="475569"/>
                </a:solidFill>
                <a:latin typeface="Pretendard"/>
                <a:ea typeface="Pretendard"/>
              </a:rPr>
              <a:t>System Operation obstacleDetected()가 front/left 두 값만 받도록 축소</a:t>
            </a:r>
            <a:endParaRPr lang="ko-KR" sz="2500"/>
          </a:p>
        </p:txBody>
      </p:sp>
      <p:sp>
        <p:nvSpPr>
          <p:cNvPr id="501" name="code-1"/>
          <p:cNvSpPr txBox="1"/>
          <p:nvPr/>
        </p:nvSpPr>
        <p:spPr>
          <a:xfrm>
            <a:off x="900000" y="2800000"/>
            <a:ext cx="7050000" cy="3000000"/>
          </a:xfrm>
          <a:prstGeom prst="roundRect">
            <a:avLst/>
          </a:prstGeom>
          <a:solidFill>
            <a:srgbClr val="111827"/>
          </a:solidFill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600" b="1">
                <a:solidFill>
                  <a:srgbClr val="E5E7EB"/>
                </a:solidFill>
                <a:latin typeface="Cascadia Mono"/>
                <a:ea typeface="Cascadia Mono"/>
              </a:rPr>
              <a:t>Before</a:t>
            </a:r>
            <a:endParaRPr lang="ko-KR" sz="260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void obstacleDetected(const bool direction[3]);</a:t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/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std::array&lt;bool, 3&gt; dir = {</a:t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  direction[0], direction[1], direction[2]</a:t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};</a:t>
            </a:r>
            <a:endParaRPr lang="ko-KR" sz="1950"/>
          </a:p>
        </p:txBody>
      </p:sp>
      <p:sp>
        <p:nvSpPr>
          <p:cNvPr id="502" name="code-2"/>
          <p:cNvSpPr txBox="1"/>
          <p:nvPr/>
        </p:nvSpPr>
        <p:spPr>
          <a:xfrm>
            <a:off x="8400000" y="2800000"/>
            <a:ext cx="7050000" cy="3000000"/>
          </a:xfrm>
          <a:prstGeom prst="roundRect">
            <a:avLst/>
          </a:prstGeom>
          <a:solidFill>
            <a:srgbClr val="111827"/>
          </a:solidFill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600" b="1">
                <a:solidFill>
                  <a:srgbClr val="E5E7EB"/>
                </a:solidFill>
                <a:latin typeface="Cascadia Mono"/>
                <a:ea typeface="Cascadia Mono"/>
              </a:rPr>
              <a:t>After</a:t>
            </a:r>
            <a:endParaRPr lang="ko-KR" sz="260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void obstacleDetected(const bool direction[2]);</a:t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/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std::array&lt;bool, 2&gt; dir = {</a:t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  direction[0], direction[1]</a:t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};</a:t>
            </a:r>
            <a:endParaRPr lang="ko-KR" sz="1950"/>
          </a:p>
        </p:txBody>
      </p:sp>
      <p:sp>
        <p:nvSpPr>
          <p:cNvPr id="30" name="note"/>
          <p:cNvSpPr txBox="1"/>
          <p:nvPr/>
        </p:nvSpPr>
        <p:spPr>
          <a:xfrm>
            <a:off x="900000" y="6500000"/>
            <a:ext cx="14550000" cy="1450000"/>
          </a:xfrm>
          <a:prstGeom prst="roundRect">
            <a:avLst/>
          </a:prstGeom>
          <a:solidFill>
            <a:srgbClr val="DBEAFE"/>
          </a:solidFill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850" b="1">
                <a:solidFill>
                  <a:srgbClr val="0F172A"/>
                </a:solidFill>
                <a:latin typeface="Pretendard"/>
                <a:ea typeface="Pretendard"/>
              </a:rPr>
              <a:t>정리</a:t>
            </a:r>
            <a:endParaRPr lang="ko-KR" sz="2850"/>
          </a:p>
          <a:p>
            <a:pPr algn="l"/>
            <a:r>
              <a:rPr lang="ko-KR" sz="2850" b="1">
                <a:solidFill>
                  <a:srgbClr val="0F172A"/>
                </a:solidFill>
                <a:latin typeface="Pretendard"/>
                <a:ea typeface="Pretendard"/>
              </a:rPr>
              <a:t>obstacleDetected()는 RVC system boundary로 들어오는 true System Operation이다. 단, 입력 정보가 front/left로 줄어들었다.</a:t>
            </a:r>
            <a:endParaRPr lang="ko-KR" sz="2850"/>
          </a:p>
        </p:txBody>
      </p:sp>
      <p:sp>
        <p:nvSpPr>
          <p:cNvPr id="900" name="footer"/>
          <p:cNvSpPr txBox="1"/>
          <p:nvPr/>
        </p:nvSpPr>
        <p:spPr>
          <a:xfrm>
            <a:off x="1010000" y="12820000"/>
            <a:ext cx="22000000" cy="42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050" b="0">
                <a:solidFill>
                  <a:srgbClr val="64748B"/>
                </a:solidFill>
                <a:latin typeface="Pretendard"/>
                <a:ea typeface="Pretendard"/>
              </a:rPr>
              <a:t>6주차 발표 보강 | Code &amp; Test 변경사항 | slide 15</a:t>
            </a:r>
            <a:endParaRPr lang="ko-KR" sz="205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background"/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F8FAFC"/>
          </a:solidFill>
          <a:ln>
            <a:solidFill>
              <a:srgbClr val="F8FAFC"/>
            </a:solidFill>
          </a:ln>
        </p:spPr>
      </p:sp>
      <p:sp>
        <p:nvSpPr>
          <p:cNvPr id="2" name="top"/>
          <p:cNvSpPr/>
          <p:nvPr/>
        </p:nvSpPr>
        <p:spPr>
          <a:xfrm>
            <a:off x="0" y="0"/>
            <a:ext cx="24384000" cy="720000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</p:sp>
      <p:sp>
        <p:nvSpPr>
          <p:cNvPr id="3" name="accent"/>
          <p:cNvSpPr/>
          <p:nvPr/>
        </p:nvSpPr>
        <p:spPr>
          <a:xfrm>
            <a:off x="0" y="720000"/>
            <a:ext cx="24384000" cy="70000"/>
          </a:xfrm>
          <a:prstGeom prst="rect">
            <a:avLst/>
          </a:prstGeom>
          <a:solidFill>
            <a:srgbClr val="22C55E"/>
          </a:solidFill>
          <a:ln>
            <a:solidFill>
              <a:srgbClr val="22C55E"/>
            </a:solidFill>
          </a:ln>
        </p:spPr>
      </p:sp>
      <p:sp>
        <p:nvSpPr>
          <p:cNvPr id="4" name="part"/>
          <p:cNvSpPr txBox="1"/>
          <p:nvPr/>
        </p:nvSpPr>
        <p:spPr>
          <a:xfrm>
            <a:off x="910000" y="235000"/>
            <a:ext cx="9000000" cy="33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100" b="1">
                <a:solidFill>
                  <a:srgbClr val="E5E7EB"/>
                </a:solidFill>
                <a:latin typeface="Pretendard"/>
                <a:ea typeface="Pretendard"/>
              </a:rPr>
              <a:t>OOAD TEAM 01 | WEEK 6</a:t>
            </a:r>
            <a:endParaRPr lang="ko-KR" sz="2100"/>
          </a:p>
        </p:txBody>
      </p:sp>
      <p:sp>
        <p:nvSpPr>
          <p:cNvPr id="5" name="title"/>
          <p:cNvSpPr txBox="1"/>
          <p:nvPr/>
        </p:nvSpPr>
        <p:spPr>
          <a:xfrm>
            <a:off x="900000" y="1000000"/>
            <a:ext cx="17800000" cy="85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5600" b="1">
                <a:solidFill>
                  <a:srgbClr val="0F172A"/>
                </a:solidFill>
                <a:latin typeface="Pretendard"/>
                <a:ea typeface="Pretendard"/>
              </a:rPr>
              <a:t>ObstacleProcessor 판단 방식 변경</a:t>
            </a:r>
            <a:endParaRPr lang="ko-KR" sz="5600"/>
          </a:p>
        </p:txBody>
      </p:sp>
      <p:sp>
        <p:nvSpPr>
          <p:cNvPr id="6" name="subtitle"/>
          <p:cNvSpPr txBox="1"/>
          <p:nvPr/>
        </p:nvSpPr>
        <p:spPr>
          <a:xfrm>
            <a:off x="920000" y="1780000"/>
            <a:ext cx="18000000" cy="52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500" b="0">
                <a:solidFill>
                  <a:srgbClr val="475569"/>
                </a:solidFill>
                <a:latin typeface="Pretendard"/>
                <a:ea typeface="Pretendard"/>
              </a:rPr>
              <a:t>3-sensor 직접 판단에서 2-sensor + checkR 재확인 방식으로 변경</a:t>
            </a:r>
            <a:endParaRPr lang="ko-KR" sz="2500"/>
          </a:p>
        </p:txBody>
      </p:sp>
      <p:sp>
        <p:nvSpPr>
          <p:cNvPr id="110" name="card-bg-1"/>
          <p:cNvSpPr/>
          <p:nvPr/>
        </p:nvSpPr>
        <p:spPr>
          <a:xfrm>
            <a:off x="900000" y="2800000"/>
            <a:ext cx="6900000" cy="2800000"/>
          </a:xfrm>
          <a:prstGeom prst="rect">
            <a:avLst/>
          </a:prstGeom>
          <a:solidFill>
            <a:srgbClr val="FFFFFF"/>
          </a:solidFill>
          <a:ln>
            <a:solidFill>
              <a:srgbClr val="D7DEE8"/>
            </a:solidFill>
          </a:ln>
        </p:spPr>
      </p:sp>
      <p:sp>
        <p:nvSpPr>
          <p:cNvPr id="111" name="card-accent-1"/>
          <p:cNvSpPr/>
          <p:nvPr/>
        </p:nvSpPr>
        <p:spPr>
          <a:xfrm>
            <a:off x="900000" y="2800000"/>
            <a:ext cx="90000" cy="2800000"/>
          </a:xfrm>
          <a:prstGeom prst="rect">
            <a:avLst/>
          </a:prstGeom>
          <a:solidFill>
            <a:srgbClr val="64748B"/>
          </a:solidFill>
          <a:ln>
            <a:solidFill>
              <a:srgbClr val="64748B"/>
            </a:solidFill>
          </a:ln>
        </p:spPr>
      </p:sp>
      <p:sp>
        <p:nvSpPr>
          <p:cNvPr id="112" name="card-text-1"/>
          <p:cNvSpPr txBox="1"/>
          <p:nvPr/>
        </p:nvSpPr>
        <p:spPr>
          <a:xfrm>
            <a:off x="990000" y="2800000"/>
            <a:ext cx="6810000" cy="280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900" b="1">
                <a:solidFill>
                  <a:srgbClr val="111827"/>
                </a:solidFill>
                <a:latin typeface="Pretendard"/>
                <a:ea typeface="Pretendard"/>
              </a:rPr>
              <a:t>Before</a:t>
            </a:r>
            <a:endParaRPr lang="ko-KR" sz="290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front clear -&gt; FRONT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left clear -&gt; LEFT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right clear -&gt; RIGHT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all blocked -&gt; BACK</a:t>
            </a:r>
            <a:endParaRPr lang="ko-KR" sz="2250"/>
          </a:p>
        </p:txBody>
      </p:sp>
      <p:sp>
        <p:nvSpPr>
          <p:cNvPr id="120" name="card-bg-2"/>
          <p:cNvSpPr/>
          <p:nvPr/>
        </p:nvSpPr>
        <p:spPr>
          <a:xfrm>
            <a:off x="8400000" y="2800000"/>
            <a:ext cx="6900000" cy="2800000"/>
          </a:xfrm>
          <a:prstGeom prst="rect">
            <a:avLst/>
          </a:prstGeom>
          <a:solidFill>
            <a:srgbClr val="FFFFFF"/>
          </a:solidFill>
          <a:ln>
            <a:solidFill>
              <a:srgbClr val="D7DEE8"/>
            </a:solidFill>
          </a:ln>
        </p:spPr>
      </p:sp>
      <p:sp>
        <p:nvSpPr>
          <p:cNvPr id="121" name="card-accent-2"/>
          <p:cNvSpPr/>
          <p:nvPr/>
        </p:nvSpPr>
        <p:spPr>
          <a:xfrm>
            <a:off x="8400000" y="2800000"/>
            <a:ext cx="90000" cy="2800000"/>
          </a:xfrm>
          <a:prstGeom prst="rect">
            <a:avLst/>
          </a:prstGeom>
          <a:solidFill>
            <a:srgbClr val="22C55E"/>
          </a:solidFill>
          <a:ln>
            <a:solidFill>
              <a:srgbClr val="22C55E"/>
            </a:solidFill>
          </a:ln>
        </p:spPr>
      </p:sp>
      <p:sp>
        <p:nvSpPr>
          <p:cNvPr id="122" name="card-text-2"/>
          <p:cNvSpPr txBox="1"/>
          <p:nvPr/>
        </p:nvSpPr>
        <p:spPr>
          <a:xfrm>
            <a:off x="8490000" y="2800000"/>
            <a:ext cx="6810000" cy="280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900" b="1">
                <a:solidFill>
                  <a:srgbClr val="111827"/>
                </a:solidFill>
                <a:latin typeface="Pretendard"/>
                <a:ea typeface="Pretendard"/>
              </a:rPr>
              <a:t>After</a:t>
            </a:r>
            <a:endParaRPr lang="ko-KR" sz="290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front+left blocked -&gt; RIGHT 후보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checkR=true로 다음 sensor event를 재확인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front clear -&gt; FRONT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front blocked -&gt; BACK</a:t>
            </a:r>
            <a:endParaRPr lang="ko-KR" sz="2250"/>
          </a:p>
        </p:txBody>
      </p:sp>
      <p:sp>
        <p:nvSpPr>
          <p:cNvPr id="503" name="code-3"/>
          <p:cNvSpPr txBox="1"/>
          <p:nvPr/>
        </p:nvSpPr>
        <p:spPr>
          <a:xfrm>
            <a:off x="900000" y="6200000"/>
            <a:ext cx="14550000" cy="1950000"/>
          </a:xfrm>
          <a:prstGeom prst="roundRect">
            <a:avLst/>
          </a:prstGeom>
          <a:solidFill>
            <a:srgbClr val="111827"/>
          </a:solidFill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600" b="1">
                <a:solidFill>
                  <a:srgbClr val="E5E7EB"/>
                </a:solidFill>
                <a:latin typeface="Cascadia Mono"/>
                <a:ea typeface="Cascadia Mono"/>
              </a:rPr>
              <a:t>Key logic</a:t>
            </a:r>
            <a:endParaRPr lang="ko-KR" sz="260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if (checkR) {</a:t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  direction = !dir[0] ? Direction::FRONT : Direction::BACK;</a:t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  checkR = false;</a:t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}</a:t>
            </a:r>
            <a:endParaRPr lang="ko-KR" sz="1950"/>
          </a:p>
        </p:txBody>
      </p:sp>
      <p:sp>
        <p:nvSpPr>
          <p:cNvPr id="900" name="footer"/>
          <p:cNvSpPr txBox="1"/>
          <p:nvPr/>
        </p:nvSpPr>
        <p:spPr>
          <a:xfrm>
            <a:off x="1010000" y="12820000"/>
            <a:ext cx="22000000" cy="42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050" b="0">
                <a:solidFill>
                  <a:srgbClr val="64748B"/>
                </a:solidFill>
                <a:latin typeface="Pretendard"/>
                <a:ea typeface="Pretendard"/>
              </a:rPr>
              <a:t>6주차 발표 보강 | Code &amp; Test 변경사항 | slide 16</a:t>
            </a:r>
            <a:endParaRPr lang="ko-KR" sz="205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background"/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F8FAFC"/>
          </a:solidFill>
          <a:ln>
            <a:solidFill>
              <a:srgbClr val="F8FAFC"/>
            </a:solidFill>
          </a:ln>
        </p:spPr>
      </p:sp>
      <p:sp>
        <p:nvSpPr>
          <p:cNvPr id="2" name="top"/>
          <p:cNvSpPr/>
          <p:nvPr/>
        </p:nvSpPr>
        <p:spPr>
          <a:xfrm>
            <a:off x="0" y="0"/>
            <a:ext cx="24384000" cy="720000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</p:sp>
      <p:sp>
        <p:nvSpPr>
          <p:cNvPr id="3" name="accent"/>
          <p:cNvSpPr/>
          <p:nvPr/>
        </p:nvSpPr>
        <p:spPr>
          <a:xfrm>
            <a:off x="0" y="720000"/>
            <a:ext cx="24384000" cy="70000"/>
          </a:xfrm>
          <a:prstGeom prst="rect">
            <a:avLst/>
          </a:prstGeom>
          <a:solidFill>
            <a:srgbClr val="22C55E"/>
          </a:solidFill>
          <a:ln>
            <a:solidFill>
              <a:srgbClr val="22C55E"/>
            </a:solidFill>
          </a:ln>
        </p:spPr>
      </p:sp>
      <p:sp>
        <p:nvSpPr>
          <p:cNvPr id="4" name="part"/>
          <p:cNvSpPr txBox="1"/>
          <p:nvPr/>
        </p:nvSpPr>
        <p:spPr>
          <a:xfrm>
            <a:off x="910000" y="235000"/>
            <a:ext cx="9000000" cy="33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100" b="1">
                <a:solidFill>
                  <a:srgbClr val="E5E7EB"/>
                </a:solidFill>
                <a:latin typeface="Pretendard"/>
                <a:ea typeface="Pretendard"/>
              </a:rPr>
              <a:t>OOAD TEAM 01 | WEEK 6</a:t>
            </a:r>
            <a:endParaRPr lang="ko-KR" sz="2100"/>
          </a:p>
        </p:txBody>
      </p:sp>
      <p:sp>
        <p:nvSpPr>
          <p:cNvPr id="5" name="title"/>
          <p:cNvSpPr txBox="1"/>
          <p:nvPr/>
        </p:nvSpPr>
        <p:spPr>
          <a:xfrm>
            <a:off x="900000" y="1000000"/>
            <a:ext cx="17800000" cy="85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5600" b="1">
                <a:solidFill>
                  <a:srgbClr val="0F172A"/>
                </a:solidFill>
                <a:latin typeface="Pretendard"/>
                <a:ea typeface="Pretendard"/>
              </a:rPr>
              <a:t>moveBackward 관련 변경 포인트</a:t>
            </a:r>
            <a:endParaRPr lang="ko-KR" sz="5600"/>
          </a:p>
        </p:txBody>
      </p:sp>
      <p:sp>
        <p:nvSpPr>
          <p:cNvPr id="6" name="subtitle"/>
          <p:cNvSpPr txBox="1"/>
          <p:nvPr/>
        </p:nvSpPr>
        <p:spPr>
          <a:xfrm>
            <a:off x="920000" y="1780000"/>
            <a:ext cx="18000000" cy="52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500" b="0">
                <a:solidFill>
                  <a:srgbClr val="475569"/>
                </a:solidFill>
                <a:latin typeface="Pretendard"/>
                <a:ea typeface="Pretendard"/>
              </a:rPr>
              <a:t>right sensor 부재 상황에서 후진은 회피 복구 동작으로 더 중요해짐</a:t>
            </a:r>
            <a:endParaRPr lang="ko-KR" sz="2500"/>
          </a:p>
        </p:txBody>
      </p:sp>
      <p:sp>
        <p:nvSpPr>
          <p:cNvPr id="110" name="card-bg-1"/>
          <p:cNvSpPr/>
          <p:nvPr/>
        </p:nvSpPr>
        <p:spPr>
          <a:xfrm>
            <a:off x="900000" y="2750000"/>
            <a:ext cx="6900000" cy="2850000"/>
          </a:xfrm>
          <a:prstGeom prst="rect">
            <a:avLst/>
          </a:prstGeom>
          <a:solidFill>
            <a:srgbClr val="FFFFFF"/>
          </a:solidFill>
          <a:ln>
            <a:solidFill>
              <a:srgbClr val="D7DEE8"/>
            </a:solidFill>
          </a:ln>
        </p:spPr>
      </p:sp>
      <p:sp>
        <p:nvSpPr>
          <p:cNvPr id="111" name="card-accent-1"/>
          <p:cNvSpPr/>
          <p:nvPr/>
        </p:nvSpPr>
        <p:spPr>
          <a:xfrm>
            <a:off x="900000" y="2750000"/>
            <a:ext cx="90000" cy="2850000"/>
          </a:xfrm>
          <a:prstGeom prst="rect">
            <a:avLst/>
          </a:prstGeom>
          <a:solidFill>
            <a:srgbClr val="F97316"/>
          </a:solidFill>
          <a:ln>
            <a:solidFill>
              <a:srgbClr val="F97316"/>
            </a:solidFill>
          </a:ln>
        </p:spPr>
      </p:sp>
      <p:sp>
        <p:nvSpPr>
          <p:cNvPr id="112" name="card-text-1"/>
          <p:cNvSpPr txBox="1"/>
          <p:nvPr/>
        </p:nvSpPr>
        <p:spPr>
          <a:xfrm>
            <a:off x="990000" y="2750000"/>
            <a:ext cx="6810000" cy="285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900" b="1">
                <a:solidFill>
                  <a:srgbClr val="111827"/>
                </a:solidFill>
                <a:latin typeface="Pretendard"/>
                <a:ea typeface="Pretendard"/>
              </a:rPr>
              <a:t>Mode mapping</a:t>
            </a:r>
            <a:endParaRPr lang="ko-KR" sz="290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Direction::RIGHT -&gt; turnRight()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Direction::BACK -&gt; turnLeft() 후 moveBackward()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moveBackward는 System Operation이 아니라 output command</a:t>
            </a:r>
            <a:endParaRPr lang="ko-KR" sz="2250"/>
          </a:p>
        </p:txBody>
      </p:sp>
      <p:sp>
        <p:nvSpPr>
          <p:cNvPr id="502" name="code-2"/>
          <p:cNvSpPr txBox="1"/>
          <p:nvPr/>
        </p:nvSpPr>
        <p:spPr>
          <a:xfrm>
            <a:off x="8400000" y="2750000"/>
            <a:ext cx="6900000" cy="2850000"/>
          </a:xfrm>
          <a:prstGeom prst="roundRect">
            <a:avLst/>
          </a:prstGeom>
          <a:solidFill>
            <a:srgbClr val="111827"/>
          </a:solidFill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600" b="1">
                <a:solidFill>
                  <a:srgbClr val="E5E7EB"/>
                </a:solidFill>
                <a:latin typeface="Cascadia Mono"/>
                <a:ea typeface="Cascadia Mono"/>
              </a:rPr>
              <a:t>MotorDriver</a:t>
            </a:r>
            <a:endParaRPr lang="ko-KR" sz="260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void MotorDriver::moveBackward()</a:t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{</a:t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  this-&gt;forward = false;</a:t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}</a:t>
            </a:r>
            <a:endParaRPr lang="ko-KR" sz="1950"/>
          </a:p>
        </p:txBody>
      </p:sp>
      <p:sp>
        <p:nvSpPr>
          <p:cNvPr id="40" name="talking-point"/>
          <p:cNvSpPr txBox="1"/>
          <p:nvPr/>
        </p:nvSpPr>
        <p:spPr>
          <a:xfrm>
            <a:off x="900000" y="6250000"/>
            <a:ext cx="14550000" cy="1700000"/>
          </a:xfrm>
          <a:prstGeom prst="roundRect">
            <a:avLst/>
          </a:prstGeom>
          <a:solidFill>
            <a:srgbClr val="FEF3C7"/>
          </a:solidFill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850" b="1">
                <a:solidFill>
                  <a:srgbClr val="111827"/>
                </a:solidFill>
                <a:latin typeface="Pretendard"/>
                <a:ea typeface="Pretendard"/>
              </a:rPr>
              <a:t>발표 포인트</a:t>
            </a:r>
            <a:endParaRPr lang="ko-KR" sz="2850"/>
          </a:p>
          <a:p>
            <a:pPr algn="l"/>
            <a:r>
              <a:rPr lang="ko-KR" sz="2850" b="1">
                <a:solidFill>
                  <a:srgbClr val="111827"/>
                </a:solidFill>
                <a:latin typeface="Pretendard"/>
                <a:ea typeface="Pretendard"/>
              </a:rPr>
              <a:t>right sensor가 없어도 RIGHT 방향 자체는 motor direction으로 남는다. 다만 RIGHT는 sensor input이 아니라 ObstacleProcessor가 선택하는 회피 후보 방향이다.</a:t>
            </a:r>
            <a:endParaRPr lang="ko-KR" sz="2850"/>
          </a:p>
        </p:txBody>
      </p:sp>
      <p:sp>
        <p:nvSpPr>
          <p:cNvPr id="900" name="footer"/>
          <p:cNvSpPr txBox="1"/>
          <p:nvPr/>
        </p:nvSpPr>
        <p:spPr>
          <a:xfrm>
            <a:off x="1010000" y="12820000"/>
            <a:ext cx="22000000" cy="42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050" b="0">
                <a:solidFill>
                  <a:srgbClr val="64748B"/>
                </a:solidFill>
                <a:latin typeface="Pretendard"/>
                <a:ea typeface="Pretendard"/>
              </a:rPr>
              <a:t>6주차 발표 보강 | Code &amp; Test 변경사항 | slide 17</a:t>
            </a:r>
            <a:endParaRPr lang="ko-KR" sz="205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background"/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F8FAFC"/>
          </a:solidFill>
          <a:ln>
            <a:solidFill>
              <a:srgbClr val="F8FAFC"/>
            </a:solidFill>
          </a:ln>
        </p:spPr>
      </p:sp>
      <p:sp>
        <p:nvSpPr>
          <p:cNvPr id="2" name="top"/>
          <p:cNvSpPr/>
          <p:nvPr/>
        </p:nvSpPr>
        <p:spPr>
          <a:xfrm>
            <a:off x="0" y="0"/>
            <a:ext cx="24384000" cy="720000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</p:sp>
      <p:sp>
        <p:nvSpPr>
          <p:cNvPr id="3" name="accent"/>
          <p:cNvSpPr/>
          <p:nvPr/>
        </p:nvSpPr>
        <p:spPr>
          <a:xfrm>
            <a:off x="0" y="720000"/>
            <a:ext cx="24384000" cy="70000"/>
          </a:xfrm>
          <a:prstGeom prst="rect">
            <a:avLst/>
          </a:prstGeom>
          <a:solidFill>
            <a:srgbClr val="22C55E"/>
          </a:solidFill>
          <a:ln>
            <a:solidFill>
              <a:srgbClr val="22C55E"/>
            </a:solidFill>
          </a:ln>
        </p:spPr>
      </p:sp>
      <p:sp>
        <p:nvSpPr>
          <p:cNvPr id="4" name="part"/>
          <p:cNvSpPr txBox="1"/>
          <p:nvPr/>
        </p:nvSpPr>
        <p:spPr>
          <a:xfrm>
            <a:off x="910000" y="235000"/>
            <a:ext cx="9000000" cy="33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100" b="1">
                <a:solidFill>
                  <a:srgbClr val="E5E7EB"/>
                </a:solidFill>
                <a:latin typeface="Pretendard"/>
                <a:ea typeface="Pretendard"/>
              </a:rPr>
              <a:t>OOAD TEAM 01 | WEEK 6</a:t>
            </a:r>
            <a:endParaRPr lang="ko-KR" sz="2100"/>
          </a:p>
        </p:txBody>
      </p:sp>
      <p:sp>
        <p:nvSpPr>
          <p:cNvPr id="5" name="title"/>
          <p:cNvSpPr txBox="1"/>
          <p:nvPr/>
        </p:nvSpPr>
        <p:spPr>
          <a:xfrm>
            <a:off x="900000" y="1000000"/>
            <a:ext cx="17800000" cy="85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5600" b="1">
                <a:solidFill>
                  <a:srgbClr val="0F172A"/>
                </a:solidFill>
                <a:latin typeface="Pretendard"/>
                <a:ea typeface="Pretendard"/>
              </a:rPr>
              <a:t>Part 3 : UT 변경사항</a:t>
            </a:r>
            <a:endParaRPr lang="ko-KR" sz="5600"/>
          </a:p>
        </p:txBody>
      </p:sp>
      <p:sp>
        <p:nvSpPr>
          <p:cNvPr id="6" name="subtitle"/>
          <p:cNvSpPr txBox="1"/>
          <p:nvPr/>
        </p:nvSpPr>
        <p:spPr>
          <a:xfrm>
            <a:off x="920000" y="1780000"/>
            <a:ext cx="18000000" cy="52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500" b="0">
                <a:solidFill>
                  <a:srgbClr val="475569"/>
                </a:solidFill>
                <a:latin typeface="Pretendard"/>
                <a:ea typeface="Pretendard"/>
              </a:rPr>
              <a:t>Unit Test는 right 값 제거와 단계형 obstacle scenario를 검증하도록 수정</a:t>
            </a:r>
            <a:endParaRPr lang="ko-KR" sz="2500"/>
          </a:p>
        </p:txBody>
      </p:sp>
      <p:sp>
        <p:nvSpPr>
          <p:cNvPr id="501" name="code-1"/>
          <p:cNvSpPr txBox="1"/>
          <p:nvPr/>
        </p:nvSpPr>
        <p:spPr>
          <a:xfrm>
            <a:off x="900000" y="2700000"/>
            <a:ext cx="7000000" cy="2750000"/>
          </a:xfrm>
          <a:prstGeom prst="roundRect">
            <a:avLst/>
          </a:prstGeom>
          <a:solidFill>
            <a:srgbClr val="111827"/>
          </a:solidFill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600" b="1">
                <a:solidFill>
                  <a:srgbClr val="E5E7EB"/>
                </a:solidFill>
                <a:latin typeface="Cascadia Mono"/>
                <a:ea typeface="Cascadia Mono"/>
              </a:rPr>
              <a:t>Test helper</a:t>
            </a:r>
            <a:endParaRPr lang="ko-KR" sz="260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// Before</a:t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sendObstacleDetected(controller, front, left, right);</a:t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/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// After</a:t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sendObstacleDetected(controller, front, left);</a:t>
            </a:r>
            <a:endParaRPr lang="ko-KR" sz="1950"/>
          </a:p>
        </p:txBody>
      </p:sp>
      <p:sp>
        <p:nvSpPr>
          <p:cNvPr id="120" name="card-bg-2"/>
          <p:cNvSpPr/>
          <p:nvPr/>
        </p:nvSpPr>
        <p:spPr>
          <a:xfrm>
            <a:off x="8500000" y="2700000"/>
            <a:ext cx="7000000" cy="2750000"/>
          </a:xfrm>
          <a:prstGeom prst="rect">
            <a:avLst/>
          </a:prstGeom>
          <a:solidFill>
            <a:srgbClr val="FFFFFF"/>
          </a:solidFill>
          <a:ln>
            <a:solidFill>
              <a:srgbClr val="D7DEE8"/>
            </a:solidFill>
          </a:ln>
        </p:spPr>
      </p:sp>
      <p:sp>
        <p:nvSpPr>
          <p:cNvPr id="121" name="card-accent-2"/>
          <p:cNvSpPr/>
          <p:nvPr/>
        </p:nvSpPr>
        <p:spPr>
          <a:xfrm>
            <a:off x="8500000" y="2700000"/>
            <a:ext cx="90000" cy="2750000"/>
          </a:xfrm>
          <a:prstGeom prst="rect">
            <a:avLst/>
          </a:prstGeom>
          <a:solidFill>
            <a:srgbClr val="8B5CF6"/>
          </a:solidFill>
          <a:ln>
            <a:solidFill>
              <a:srgbClr val="8B5CF6"/>
            </a:solidFill>
          </a:ln>
        </p:spPr>
      </p:sp>
      <p:sp>
        <p:nvSpPr>
          <p:cNvPr id="122" name="card-text-2"/>
          <p:cNvSpPr txBox="1"/>
          <p:nvPr/>
        </p:nvSpPr>
        <p:spPr>
          <a:xfrm>
            <a:off x="8590000" y="2700000"/>
            <a:ext cx="6910000" cy="275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900" b="1">
                <a:solidFill>
                  <a:srgbClr val="111827"/>
                </a:solidFill>
                <a:latin typeface="Pretendard"/>
                <a:ea typeface="Pretendard"/>
              </a:rPr>
              <a:t>Scenario 변경</a:t>
            </a:r>
            <a:endParaRPr lang="ko-KR" sz="290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RIGHT 직접 감지 case 제거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front+left blocked -&gt; RIGHT 중간 상태 검증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다음 obstacle event로 forward/backward 확정</a:t>
            </a:r>
            <a:endParaRPr lang="ko-KR" sz="2250"/>
          </a:p>
        </p:txBody>
      </p:sp>
      <p:sp>
        <p:nvSpPr>
          <p:cNvPr id="130" name="card-bg-3"/>
          <p:cNvSpPr/>
          <p:nvPr/>
        </p:nvSpPr>
        <p:spPr>
          <a:xfrm>
            <a:off x="900000" y="5900000"/>
            <a:ext cx="7000000" cy="2600000"/>
          </a:xfrm>
          <a:prstGeom prst="rect">
            <a:avLst/>
          </a:prstGeom>
          <a:solidFill>
            <a:srgbClr val="FFFFFF"/>
          </a:solidFill>
          <a:ln>
            <a:solidFill>
              <a:srgbClr val="D7DEE8"/>
            </a:solidFill>
          </a:ln>
        </p:spPr>
      </p:sp>
      <p:sp>
        <p:nvSpPr>
          <p:cNvPr id="131" name="card-accent-3"/>
          <p:cNvSpPr/>
          <p:nvPr/>
        </p:nvSpPr>
        <p:spPr>
          <a:xfrm>
            <a:off x="900000" y="5900000"/>
            <a:ext cx="90000" cy="2600000"/>
          </a:xfrm>
          <a:prstGeom prst="rect">
            <a:avLst/>
          </a:prstGeom>
          <a:solidFill>
            <a:srgbClr val="2563EB"/>
          </a:solidFill>
          <a:ln>
            <a:solidFill>
              <a:srgbClr val="2563EB"/>
            </a:solidFill>
          </a:ln>
        </p:spPr>
      </p:sp>
      <p:sp>
        <p:nvSpPr>
          <p:cNvPr id="132" name="card-text-3"/>
          <p:cNvSpPr txBox="1"/>
          <p:nvPr/>
        </p:nvSpPr>
        <p:spPr>
          <a:xfrm>
            <a:off x="990000" y="5900000"/>
            <a:ext cx="6910000" cy="260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900" b="1">
                <a:solidFill>
                  <a:srgbClr val="111827"/>
                </a:solidFill>
                <a:latin typeface="Pretendard"/>
                <a:ea typeface="Pretendard"/>
              </a:rPr>
              <a:t>검증 범위</a:t>
            </a:r>
            <a:endParaRPr lang="ko-KR" sz="290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NormalMode obstacle cases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BoostMode obstacle cases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PowerOff / Standby / LowBattery boundary</a:t>
            </a:r>
            <a:endParaRPr lang="ko-KR" sz="2250"/>
          </a:p>
        </p:txBody>
      </p:sp>
      <p:sp>
        <p:nvSpPr>
          <p:cNvPr id="140" name="card-bg-4"/>
          <p:cNvSpPr/>
          <p:nvPr/>
        </p:nvSpPr>
        <p:spPr>
          <a:xfrm>
            <a:off x="8500000" y="5900000"/>
            <a:ext cx="7000000" cy="2600000"/>
          </a:xfrm>
          <a:prstGeom prst="rect">
            <a:avLst/>
          </a:prstGeom>
          <a:solidFill>
            <a:srgbClr val="FFFFFF"/>
          </a:solidFill>
          <a:ln>
            <a:solidFill>
              <a:srgbClr val="D7DEE8"/>
            </a:solidFill>
          </a:ln>
        </p:spPr>
      </p:sp>
      <p:sp>
        <p:nvSpPr>
          <p:cNvPr id="141" name="card-accent-4"/>
          <p:cNvSpPr/>
          <p:nvPr/>
        </p:nvSpPr>
        <p:spPr>
          <a:xfrm>
            <a:off x="8500000" y="5900000"/>
            <a:ext cx="90000" cy="2600000"/>
          </a:xfrm>
          <a:prstGeom prst="rect">
            <a:avLst/>
          </a:prstGeom>
          <a:solidFill>
            <a:srgbClr val="22C55E"/>
          </a:solidFill>
          <a:ln>
            <a:solidFill>
              <a:srgbClr val="22C55E"/>
            </a:solidFill>
          </a:ln>
        </p:spPr>
      </p:sp>
      <p:sp>
        <p:nvSpPr>
          <p:cNvPr id="142" name="card-text-4"/>
          <p:cNvSpPr txBox="1"/>
          <p:nvPr/>
        </p:nvSpPr>
        <p:spPr>
          <a:xfrm>
            <a:off x="8590000" y="5900000"/>
            <a:ext cx="6910000" cy="260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900" b="1">
                <a:solidFill>
                  <a:srgbClr val="111827"/>
                </a:solidFill>
                <a:latin typeface="Pretendard"/>
                <a:ea typeface="Pretendard"/>
              </a:rPr>
              <a:t>대표 테스트</a:t>
            </a:r>
            <a:endParaRPr lang="ko-KR" sz="290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NormalModeForwardAllBlockedMovesBackward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BoostModeBackwardNoSideClearKeepsBackward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StubModeReceivesRightDirectionWhenBackwardAndRightClear</a:t>
            </a:r>
            <a:endParaRPr lang="ko-KR" sz="2250"/>
          </a:p>
        </p:txBody>
      </p:sp>
      <p:sp>
        <p:nvSpPr>
          <p:cNvPr id="900" name="footer"/>
          <p:cNvSpPr txBox="1"/>
          <p:nvPr/>
        </p:nvSpPr>
        <p:spPr>
          <a:xfrm>
            <a:off x="1010000" y="12820000"/>
            <a:ext cx="22000000" cy="42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050" b="0">
                <a:solidFill>
                  <a:srgbClr val="64748B"/>
                </a:solidFill>
                <a:latin typeface="Pretendard"/>
                <a:ea typeface="Pretendard"/>
              </a:rPr>
              <a:t>6주차 발표 보강 | Code &amp; Test 변경사항 | slide 18</a:t>
            </a:r>
            <a:endParaRPr lang="ko-KR" sz="205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background"/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F8FAFC"/>
          </a:solidFill>
          <a:ln>
            <a:solidFill>
              <a:srgbClr val="F8FAFC"/>
            </a:solidFill>
          </a:ln>
        </p:spPr>
      </p:sp>
      <p:sp>
        <p:nvSpPr>
          <p:cNvPr id="2" name="top"/>
          <p:cNvSpPr/>
          <p:nvPr/>
        </p:nvSpPr>
        <p:spPr>
          <a:xfrm>
            <a:off x="0" y="0"/>
            <a:ext cx="24384000" cy="720000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</p:sp>
      <p:sp>
        <p:nvSpPr>
          <p:cNvPr id="3" name="accent"/>
          <p:cNvSpPr/>
          <p:nvPr/>
        </p:nvSpPr>
        <p:spPr>
          <a:xfrm>
            <a:off x="0" y="720000"/>
            <a:ext cx="24384000" cy="70000"/>
          </a:xfrm>
          <a:prstGeom prst="rect">
            <a:avLst/>
          </a:prstGeom>
          <a:solidFill>
            <a:srgbClr val="22C55E"/>
          </a:solidFill>
          <a:ln>
            <a:solidFill>
              <a:srgbClr val="22C55E"/>
            </a:solidFill>
          </a:ln>
        </p:spPr>
      </p:sp>
      <p:sp>
        <p:nvSpPr>
          <p:cNvPr id="4" name="part"/>
          <p:cNvSpPr txBox="1"/>
          <p:nvPr/>
        </p:nvSpPr>
        <p:spPr>
          <a:xfrm>
            <a:off x="910000" y="235000"/>
            <a:ext cx="9000000" cy="33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100" b="1">
                <a:solidFill>
                  <a:srgbClr val="E5E7EB"/>
                </a:solidFill>
                <a:latin typeface="Pretendard"/>
                <a:ea typeface="Pretendard"/>
              </a:rPr>
              <a:t>OOAD TEAM 01 | WEEK 6</a:t>
            </a:r>
            <a:endParaRPr lang="ko-KR" sz="2100"/>
          </a:p>
        </p:txBody>
      </p:sp>
      <p:sp>
        <p:nvSpPr>
          <p:cNvPr id="5" name="title"/>
          <p:cNvSpPr txBox="1"/>
          <p:nvPr/>
        </p:nvSpPr>
        <p:spPr>
          <a:xfrm>
            <a:off x="900000" y="1000000"/>
            <a:ext cx="17800000" cy="85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5600" b="1">
                <a:solidFill>
                  <a:srgbClr val="0F172A"/>
                </a:solidFill>
                <a:latin typeface="Pretendard"/>
                <a:ea typeface="Pretendard"/>
              </a:rPr>
              <a:t>Part 3 : ST &amp; Simulator 변경사항</a:t>
            </a:r>
            <a:endParaRPr lang="ko-KR" sz="5600"/>
          </a:p>
        </p:txBody>
      </p:sp>
      <p:sp>
        <p:nvSpPr>
          <p:cNvPr id="6" name="subtitle"/>
          <p:cNvSpPr txBox="1"/>
          <p:nvPr/>
        </p:nvSpPr>
        <p:spPr>
          <a:xfrm>
            <a:off x="920000" y="1780000"/>
            <a:ext cx="18000000" cy="52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500" b="0">
                <a:solidFill>
                  <a:srgbClr val="475569"/>
                </a:solidFill>
                <a:latin typeface="Pretendard"/>
                <a:ea typeface="Pretendard"/>
              </a:rPr>
              <a:t>.rvc system test와 simulator CLI도 front/left 모델로 동기화</a:t>
            </a:r>
            <a:endParaRPr lang="ko-KR" sz="2500"/>
          </a:p>
        </p:txBody>
      </p:sp>
      <p:sp>
        <p:nvSpPr>
          <p:cNvPr id="501" name="code-1"/>
          <p:cNvSpPr txBox="1"/>
          <p:nvPr/>
        </p:nvSpPr>
        <p:spPr>
          <a:xfrm>
            <a:off x="900000" y="2700000"/>
            <a:ext cx="7000000" cy="2750000"/>
          </a:xfrm>
          <a:prstGeom prst="roundRect">
            <a:avLst/>
          </a:prstGeom>
          <a:solidFill>
            <a:srgbClr val="111827"/>
          </a:solidFill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600" b="1">
                <a:solidFill>
                  <a:srgbClr val="E5E7EB"/>
                </a:solidFill>
                <a:latin typeface="Cascadia Mono"/>
                <a:ea typeface="Cascadia Mono"/>
              </a:rPr>
              <a:t>Simulator CLI</a:t>
            </a:r>
            <a:endParaRPr lang="ko-KR" sz="260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// Before</a:t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obstacle &lt;front&gt; &lt;left&gt; &lt;right&gt;</a:t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/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// After</a:t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obstacle &lt;front&gt; &lt;left&gt;</a:t>
            </a:r>
            <a:endParaRPr lang="ko-KR" sz="1950"/>
          </a:p>
        </p:txBody>
      </p:sp>
      <p:sp>
        <p:nvSpPr>
          <p:cNvPr id="502" name="code-2"/>
          <p:cNvSpPr txBox="1"/>
          <p:nvPr/>
        </p:nvSpPr>
        <p:spPr>
          <a:xfrm>
            <a:off x="8500000" y="2700000"/>
            <a:ext cx="7000000" cy="2750000"/>
          </a:xfrm>
          <a:prstGeom prst="roundRect">
            <a:avLst/>
          </a:prstGeom>
          <a:solidFill>
            <a:srgbClr val="111827"/>
          </a:solidFill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600" b="1">
                <a:solidFill>
                  <a:srgbClr val="E5E7EB"/>
                </a:solidFill>
                <a:latin typeface="Cascadia Mono"/>
                <a:ea typeface="Cascadia Mono"/>
              </a:rPr>
              <a:t>System test example</a:t>
            </a:r>
            <a:endParaRPr lang="ko-KR" sz="260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obstacle 1 1</a:t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expect motorDirection RIGHT</a:t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obstacle 0 0</a:t>
            </a:r>
            <a:endParaRPr lang="ko-KR" sz="1950"/>
          </a:p>
          <a:p>
            <a:pPr algn="l"/>
            <a:r>
              <a:rPr lang="ko-KR" sz="1950" b="0">
                <a:solidFill>
                  <a:srgbClr val="D1FAE5"/>
                </a:solidFill>
                <a:latin typeface="Cascadia Mono"/>
                <a:ea typeface="Cascadia Mono"/>
              </a:rPr>
              <a:t>expect motorForward true</a:t>
            </a:r>
            <a:endParaRPr lang="ko-KR" sz="1950"/>
          </a:p>
        </p:txBody>
      </p:sp>
      <p:sp>
        <p:nvSpPr>
          <p:cNvPr id="130" name="card-bg-3"/>
          <p:cNvSpPr/>
          <p:nvPr/>
        </p:nvSpPr>
        <p:spPr>
          <a:xfrm>
            <a:off x="900000" y="5900000"/>
            <a:ext cx="7000000" cy="2600000"/>
          </a:xfrm>
          <a:prstGeom prst="rect">
            <a:avLst/>
          </a:prstGeom>
          <a:solidFill>
            <a:srgbClr val="FFFFFF"/>
          </a:solidFill>
          <a:ln>
            <a:solidFill>
              <a:srgbClr val="D7DEE8"/>
            </a:solidFill>
          </a:ln>
        </p:spPr>
      </p:sp>
      <p:sp>
        <p:nvSpPr>
          <p:cNvPr id="131" name="card-accent-3"/>
          <p:cNvSpPr/>
          <p:nvPr/>
        </p:nvSpPr>
        <p:spPr>
          <a:xfrm>
            <a:off x="900000" y="5900000"/>
            <a:ext cx="90000" cy="2600000"/>
          </a:xfrm>
          <a:prstGeom prst="rect">
            <a:avLst/>
          </a:prstGeom>
          <a:solidFill>
            <a:srgbClr val="22C55E"/>
          </a:solidFill>
          <a:ln>
            <a:solidFill>
              <a:srgbClr val="22C55E"/>
            </a:solidFill>
          </a:ln>
        </p:spPr>
      </p:sp>
      <p:sp>
        <p:nvSpPr>
          <p:cNvPr id="132" name="card-text-3"/>
          <p:cNvSpPr txBox="1"/>
          <p:nvPr/>
        </p:nvSpPr>
        <p:spPr>
          <a:xfrm>
            <a:off x="990000" y="5900000"/>
            <a:ext cx="6910000" cy="260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900" b="1">
                <a:solidFill>
                  <a:srgbClr val="111827"/>
                </a:solidFill>
                <a:latin typeface="Pretendard"/>
                <a:ea typeface="Pretendard"/>
              </a:rPr>
              <a:t>System Test 범위</a:t>
            </a:r>
            <a:endParaRPr lang="ko-KR" sz="290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TC24~TC33: NormalMode obstacle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TC34~TC43: BoostMode obstacle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모든 obstacle TC가 two-value input 사용</a:t>
            </a:r>
            <a:endParaRPr lang="ko-KR" sz="2250"/>
          </a:p>
        </p:txBody>
      </p:sp>
      <p:sp>
        <p:nvSpPr>
          <p:cNvPr id="140" name="card-bg-4"/>
          <p:cNvSpPr/>
          <p:nvPr/>
        </p:nvSpPr>
        <p:spPr>
          <a:xfrm>
            <a:off x="8500000" y="5900000"/>
            <a:ext cx="7000000" cy="2600000"/>
          </a:xfrm>
          <a:prstGeom prst="rect">
            <a:avLst/>
          </a:prstGeom>
          <a:solidFill>
            <a:srgbClr val="FFFFFF"/>
          </a:solidFill>
          <a:ln>
            <a:solidFill>
              <a:srgbClr val="D7DEE8"/>
            </a:solidFill>
          </a:ln>
        </p:spPr>
      </p:sp>
      <p:sp>
        <p:nvSpPr>
          <p:cNvPr id="141" name="card-accent-4"/>
          <p:cNvSpPr/>
          <p:nvPr/>
        </p:nvSpPr>
        <p:spPr>
          <a:xfrm>
            <a:off x="8500000" y="5900000"/>
            <a:ext cx="90000" cy="2600000"/>
          </a:xfrm>
          <a:prstGeom prst="rect">
            <a:avLst/>
          </a:prstGeom>
          <a:solidFill>
            <a:srgbClr val="F97316"/>
          </a:solidFill>
          <a:ln>
            <a:solidFill>
              <a:srgbClr val="F97316"/>
            </a:solidFill>
          </a:ln>
        </p:spPr>
      </p:sp>
      <p:sp>
        <p:nvSpPr>
          <p:cNvPr id="142" name="card-text-4"/>
          <p:cNvSpPr txBox="1"/>
          <p:nvPr/>
        </p:nvSpPr>
        <p:spPr>
          <a:xfrm>
            <a:off x="8590000" y="5900000"/>
            <a:ext cx="6910000" cy="260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900" b="1">
                <a:solidFill>
                  <a:srgbClr val="111827"/>
                </a:solidFill>
                <a:latin typeface="Pretendard"/>
                <a:ea typeface="Pretendard"/>
              </a:rPr>
              <a:t>주의점</a:t>
            </a:r>
            <a:endParaRPr lang="ko-KR" sz="290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system test 등록은 OOAD_BUILD_SYSTEM_TESTS=ON 필요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build target rvc_simulator는 simulator/main.cpp 사용</a:t>
            </a:r>
            <a:endParaRPr lang="ko-KR" sz="2250"/>
          </a:p>
        </p:txBody>
      </p:sp>
      <p:sp>
        <p:nvSpPr>
          <p:cNvPr id="900" name="footer"/>
          <p:cNvSpPr txBox="1"/>
          <p:nvPr/>
        </p:nvSpPr>
        <p:spPr>
          <a:xfrm>
            <a:off x="1010000" y="12820000"/>
            <a:ext cx="22000000" cy="42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050" b="0">
                <a:solidFill>
                  <a:srgbClr val="64748B"/>
                </a:solidFill>
                <a:latin typeface="Pretendard"/>
                <a:ea typeface="Pretendard"/>
              </a:rPr>
              <a:t>6주차 발표 보강 | Code &amp; Test 변경사항 | slide 19</a:t>
            </a:r>
            <a:endParaRPr lang="ko-KR" sz="2050"/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bg xmlns:r="http://schemas.openxmlformats.org/officeDocument/2006/relationships">
      <p:bgPr>
        <a:solidFill>
          <a:srgbClr val="EEEEEE"/>
        </a:solidFill>
      </p:bgPr>
    </p:bg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546100" y="6845300"/>
            <a:ext cx="13716000" cy="127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0">
            <a:off x="0" y="3022600"/>
            <a:ext cx="24384000" cy="127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7404100" y="5435600"/>
            <a:ext cx="18757900" cy="127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7404100" y="11036300"/>
            <a:ext cx="18757900" cy="12700"/>
          </a:xfrm>
          <a:prstGeom prst="rect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9283700" y="3873500"/>
            <a:ext cx="2108200" cy="6096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43590"/>
              </a:lnSpc>
            </a:pPr>
            <a:r>
              <a:rPr lang="en-US" sz="3333" b="false" i="false" u="none" strike="noStrike">
                <a:solidFill>
                  <a:srgbClr val="000000"/>
                </a:solidFill>
                <a:latin typeface="Poppins Regular"/>
                <a:ea typeface="Poppins Regular"/>
                <a:cs typeface="Poppins Regular"/>
              </a:rPr>
              <a:t>Part 1: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2001500" y="3644900"/>
            <a:ext cx="9486900" cy="10668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6018" b="false" i="false" u="none" strike="noStrike" spc="-2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SRS &amp; SDD 수정사항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9131300" y="6565900"/>
            <a:ext cx="2108200" cy="6096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43590"/>
              </a:lnSpc>
            </a:pPr>
            <a:r>
              <a:rPr lang="en-US" sz="3333" b="false" i="false" u="none" strike="noStrike">
                <a:solidFill>
                  <a:srgbClr val="000000"/>
                </a:solidFill>
                <a:latin typeface="Poppins Regular"/>
                <a:ea typeface="Poppins Regular"/>
                <a:cs typeface="Poppins Regular"/>
              </a:rPr>
              <a:t>Part 2 :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1836400" y="6324600"/>
            <a:ext cx="10363200" cy="10668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6013" b="false" i="false" u="none" strike="noStrike" spc="-2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Program(Code) 수정사항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762000" y="1168400"/>
            <a:ext cx="6972300" cy="15494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43590"/>
              </a:lnSpc>
            </a:pPr>
            <a:r>
              <a:rPr lang="en-US" sz="8666" b="false" i="false" u="none" strike="noStrike">
                <a:solidFill>
                  <a:srgbClr val="000000"/>
                </a:solidFill>
                <a:latin typeface="Poppins SemiBold"/>
                <a:ea typeface="Poppins SemiBold"/>
                <a:cs typeface="Poppins SemiBold"/>
              </a:rPr>
              <a:t>CONTENTS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7404100" y="8077200"/>
            <a:ext cx="18757900" cy="12700"/>
          </a:xfrm>
          <a:prstGeom prst="rect">
            <a:avLst/>
          </a:prstGeom>
        </p:spPr>
      </p:pic>
      <p:sp>
        <p:nvSpPr>
          <p:cNvPr name="TextBox 16" id="16"/>
          <p:cNvSpPr txBox="true"/>
          <p:nvPr/>
        </p:nvSpPr>
        <p:spPr>
          <a:xfrm rot="0">
            <a:off x="9283700" y="9271000"/>
            <a:ext cx="2108200" cy="6096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43590"/>
              </a:lnSpc>
            </a:pPr>
            <a:r>
              <a:rPr lang="en-US" sz="3333" b="false" i="false" u="none" strike="noStrike">
                <a:solidFill>
                  <a:srgbClr val="000000"/>
                </a:solidFill>
                <a:latin typeface="Poppins Regular"/>
                <a:ea typeface="Poppins Regular"/>
                <a:cs typeface="Poppins Regular"/>
              </a:rPr>
              <a:t>Part 3 :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2001500" y="9029700"/>
            <a:ext cx="10363200" cy="10668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6013" b="false" i="false" u="none" strike="noStrike" spc="-2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UT &amp; ST 수정사항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9283700" y="12090400"/>
            <a:ext cx="2108200" cy="6096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43590"/>
              </a:lnSpc>
            </a:pPr>
            <a:r>
              <a:rPr lang="en-US" sz="3333" b="false" i="false" u="none" strike="noStrike">
                <a:solidFill>
                  <a:srgbClr val="000000"/>
                </a:solidFill>
                <a:latin typeface="Poppins Regular"/>
                <a:ea typeface="Poppins Regular"/>
                <a:cs typeface="Poppins Regular"/>
              </a:rPr>
              <a:t>Part 4 :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2001500" y="11861800"/>
            <a:ext cx="10363200" cy="10668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6013" b="false" i="false" u="none" strike="noStrike" spc="-2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SA &amp; Simulator 수정사항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background"/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F8FAFC"/>
          </a:solidFill>
          <a:ln>
            <a:solidFill>
              <a:srgbClr val="F8FAFC"/>
            </a:solidFill>
          </a:ln>
        </p:spPr>
      </p:sp>
      <p:sp>
        <p:nvSpPr>
          <p:cNvPr id="2" name="top"/>
          <p:cNvSpPr/>
          <p:nvPr/>
        </p:nvSpPr>
        <p:spPr>
          <a:xfrm>
            <a:off x="0" y="0"/>
            <a:ext cx="24384000" cy="720000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</p:sp>
      <p:sp>
        <p:nvSpPr>
          <p:cNvPr id="3" name="accent"/>
          <p:cNvSpPr/>
          <p:nvPr/>
        </p:nvSpPr>
        <p:spPr>
          <a:xfrm>
            <a:off x="0" y="720000"/>
            <a:ext cx="24384000" cy="70000"/>
          </a:xfrm>
          <a:prstGeom prst="rect">
            <a:avLst/>
          </a:prstGeom>
          <a:solidFill>
            <a:srgbClr val="22C55E"/>
          </a:solidFill>
          <a:ln>
            <a:solidFill>
              <a:srgbClr val="22C55E"/>
            </a:solidFill>
          </a:ln>
        </p:spPr>
      </p:sp>
      <p:sp>
        <p:nvSpPr>
          <p:cNvPr id="4" name="part"/>
          <p:cNvSpPr txBox="1"/>
          <p:nvPr/>
        </p:nvSpPr>
        <p:spPr>
          <a:xfrm>
            <a:off x="910000" y="235000"/>
            <a:ext cx="9000000" cy="33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100" b="1">
                <a:solidFill>
                  <a:srgbClr val="E5E7EB"/>
                </a:solidFill>
                <a:latin typeface="Pretendard"/>
                <a:ea typeface="Pretendard"/>
              </a:rPr>
              <a:t>OOAD TEAM 01 | WEEK 6</a:t>
            </a:r>
            <a:endParaRPr lang="ko-KR" sz="2100"/>
          </a:p>
        </p:txBody>
      </p:sp>
      <p:sp>
        <p:nvSpPr>
          <p:cNvPr id="5" name="title"/>
          <p:cNvSpPr txBox="1"/>
          <p:nvPr/>
        </p:nvSpPr>
        <p:spPr>
          <a:xfrm>
            <a:off x="900000" y="1000000"/>
            <a:ext cx="17800000" cy="85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5600" b="1">
                <a:solidFill>
                  <a:srgbClr val="0F172A"/>
                </a:solidFill>
                <a:latin typeface="Pretendard"/>
                <a:ea typeface="Pretendard"/>
              </a:rPr>
              <a:t>검증 결과</a:t>
            </a:r>
            <a:endParaRPr lang="ko-KR" sz="5600"/>
          </a:p>
        </p:txBody>
      </p:sp>
      <p:sp>
        <p:nvSpPr>
          <p:cNvPr id="6" name="subtitle"/>
          <p:cNvSpPr txBox="1"/>
          <p:nvPr/>
        </p:nvSpPr>
        <p:spPr>
          <a:xfrm>
            <a:off x="920000" y="1780000"/>
            <a:ext cx="18000000" cy="52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500" b="0">
                <a:solidFill>
                  <a:srgbClr val="475569"/>
                </a:solidFill>
                <a:latin typeface="Pretendard"/>
                <a:ea typeface="Pretendard"/>
              </a:rPr>
              <a:t>code/test 변경 후 build, unit test, system test 모두 통과</a:t>
            </a:r>
            <a:endParaRPr lang="ko-KR" sz="2500"/>
          </a:p>
        </p:txBody>
      </p:sp>
      <p:sp>
        <p:nvSpPr>
          <p:cNvPr id="110" name="card-bg-1"/>
          <p:cNvSpPr/>
          <p:nvPr/>
        </p:nvSpPr>
        <p:spPr>
          <a:xfrm>
            <a:off x="900000" y="2850000"/>
            <a:ext cx="4500000" cy="2600000"/>
          </a:xfrm>
          <a:prstGeom prst="rect">
            <a:avLst/>
          </a:prstGeom>
          <a:solidFill>
            <a:srgbClr val="FFFFFF"/>
          </a:solidFill>
          <a:ln>
            <a:solidFill>
              <a:srgbClr val="D7DEE8"/>
            </a:solidFill>
          </a:ln>
        </p:spPr>
      </p:sp>
      <p:sp>
        <p:nvSpPr>
          <p:cNvPr id="111" name="card-accent-1"/>
          <p:cNvSpPr/>
          <p:nvPr/>
        </p:nvSpPr>
        <p:spPr>
          <a:xfrm>
            <a:off x="900000" y="2850000"/>
            <a:ext cx="90000" cy="2600000"/>
          </a:xfrm>
          <a:prstGeom prst="rect">
            <a:avLst/>
          </a:prstGeom>
          <a:solidFill>
            <a:srgbClr val="2563EB"/>
          </a:solidFill>
          <a:ln>
            <a:solidFill>
              <a:srgbClr val="2563EB"/>
            </a:solidFill>
          </a:ln>
        </p:spPr>
      </p:sp>
      <p:sp>
        <p:nvSpPr>
          <p:cNvPr id="112" name="card-text-1"/>
          <p:cNvSpPr txBox="1"/>
          <p:nvPr/>
        </p:nvSpPr>
        <p:spPr>
          <a:xfrm>
            <a:off x="990000" y="2850000"/>
            <a:ext cx="4410000" cy="260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900" b="1">
                <a:solidFill>
                  <a:srgbClr val="111827"/>
                </a:solidFill>
                <a:latin typeface="Pretendard"/>
                <a:ea typeface="Pretendard"/>
              </a:rPr>
              <a:t>Build</a:t>
            </a:r>
            <a:endParaRPr lang="ko-KR" sz="290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cmake --build build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Result: PASS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rvc_simulator rebuilt</a:t>
            </a:r>
            <a:endParaRPr lang="ko-KR" sz="2250"/>
          </a:p>
        </p:txBody>
      </p:sp>
      <p:sp>
        <p:nvSpPr>
          <p:cNvPr id="120" name="card-bg-2"/>
          <p:cNvSpPr/>
          <p:nvPr/>
        </p:nvSpPr>
        <p:spPr>
          <a:xfrm>
            <a:off x="5900000" y="2850000"/>
            <a:ext cx="4500000" cy="2600000"/>
          </a:xfrm>
          <a:prstGeom prst="rect">
            <a:avLst/>
          </a:prstGeom>
          <a:solidFill>
            <a:srgbClr val="FFFFFF"/>
          </a:solidFill>
          <a:ln>
            <a:solidFill>
              <a:srgbClr val="D7DEE8"/>
            </a:solidFill>
          </a:ln>
        </p:spPr>
      </p:sp>
      <p:sp>
        <p:nvSpPr>
          <p:cNvPr id="121" name="card-accent-2"/>
          <p:cNvSpPr/>
          <p:nvPr/>
        </p:nvSpPr>
        <p:spPr>
          <a:xfrm>
            <a:off x="5900000" y="2850000"/>
            <a:ext cx="90000" cy="2600000"/>
          </a:xfrm>
          <a:prstGeom prst="rect">
            <a:avLst/>
          </a:prstGeom>
          <a:solidFill>
            <a:srgbClr val="22C55E"/>
          </a:solidFill>
          <a:ln>
            <a:solidFill>
              <a:srgbClr val="22C55E"/>
            </a:solidFill>
          </a:ln>
        </p:spPr>
      </p:sp>
      <p:sp>
        <p:nvSpPr>
          <p:cNvPr id="122" name="card-text-2"/>
          <p:cNvSpPr txBox="1"/>
          <p:nvPr/>
        </p:nvSpPr>
        <p:spPr>
          <a:xfrm>
            <a:off x="5990000" y="2850000"/>
            <a:ext cx="4410000" cy="260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900" b="1">
                <a:solidFill>
                  <a:srgbClr val="111827"/>
                </a:solidFill>
                <a:latin typeface="Pretendard"/>
                <a:ea typeface="Pretendard"/>
              </a:rPr>
              <a:t>Unit Test</a:t>
            </a:r>
            <a:endParaRPr lang="ko-KR" sz="290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- 169 / 169 PASS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Obstacle unit: 21 cases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ControllerObstacleDetectedTest</a:t>
            </a:r>
            <a:endParaRPr lang="ko-KR" sz="2250"/>
          </a:p>
        </p:txBody>
      </p:sp>
      <p:sp>
        <p:nvSpPr>
          <p:cNvPr id="130" name="card-bg-3"/>
          <p:cNvSpPr/>
          <p:nvPr/>
        </p:nvSpPr>
        <p:spPr>
          <a:xfrm>
            <a:off x="10900000" y="2850000"/>
            <a:ext cx="4500000" cy="2600000"/>
          </a:xfrm>
          <a:prstGeom prst="rect">
            <a:avLst/>
          </a:prstGeom>
          <a:solidFill>
            <a:srgbClr val="FFFFFF"/>
          </a:solidFill>
          <a:ln>
            <a:solidFill>
              <a:srgbClr val="D7DEE8"/>
            </a:solidFill>
          </a:ln>
        </p:spPr>
      </p:sp>
      <p:sp>
        <p:nvSpPr>
          <p:cNvPr id="131" name="card-accent-3"/>
          <p:cNvSpPr/>
          <p:nvPr/>
        </p:nvSpPr>
        <p:spPr>
          <a:xfrm>
            <a:off x="10900000" y="2850000"/>
            <a:ext cx="90000" cy="2600000"/>
          </a:xfrm>
          <a:prstGeom prst="rect">
            <a:avLst/>
          </a:prstGeom>
          <a:solidFill>
            <a:srgbClr val="8B5CF6"/>
          </a:solidFill>
          <a:ln>
            <a:solidFill>
              <a:srgbClr val="8B5CF6"/>
            </a:solidFill>
          </a:ln>
        </p:spPr>
      </p:sp>
      <p:sp>
        <p:nvSpPr>
          <p:cNvPr id="132" name="card-text-3"/>
          <p:cNvSpPr txBox="1"/>
          <p:nvPr/>
        </p:nvSpPr>
        <p:spPr>
          <a:xfrm>
            <a:off x="10990000" y="2850000"/>
            <a:ext cx="4410000" cy="260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900" b="1">
                <a:solidFill>
                  <a:srgbClr val="111827"/>
                </a:solidFill>
                <a:latin typeface="Pretendard"/>
                <a:ea typeface="Pretendard"/>
              </a:rPr>
              <a:t>System Test</a:t>
            </a:r>
            <a:endParaRPr lang="ko-KR" sz="290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- 45 / 45 PASS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Simulator-based .rvc</a:t>
            </a:r>
            <a:endParaRPr lang="ko-KR" sz="2250"/>
          </a:p>
          <a:p>
            <a:pPr algn="l"/>
            <a:r>
              <a:rPr lang="ko-KR" sz="2250" b="0">
                <a:solidFill>
                  <a:srgbClr val="374151"/>
                </a:solidFill>
                <a:latin typeface="Pretendard"/>
                <a:ea typeface="Pretendard"/>
              </a:rPr>
              <a:t>- TC24~TC43 obstacle 포함</a:t>
            </a:r>
            <a:endParaRPr lang="ko-KR" sz="2250"/>
          </a:p>
        </p:txBody>
      </p:sp>
      <p:sp>
        <p:nvSpPr>
          <p:cNvPr id="50" name="total"/>
          <p:cNvSpPr txBox="1"/>
          <p:nvPr/>
        </p:nvSpPr>
        <p:spPr>
          <a:xfrm>
            <a:off x="900000" y="6150000"/>
            <a:ext cx="14550000" cy="1600000"/>
          </a:xfrm>
          <a:prstGeom prst="roundRect">
            <a:avLst/>
          </a:prstGeom>
          <a:solidFill>
            <a:srgbClr val="14532D"/>
          </a:solidFill>
          <a:ln>
            <a:noFill/>
          </a:ln>
        </p:spPr>
        <p:txBody>
          <a:bodyPr wrap="square" lIns="250000" tIns="150000" rIns="250000" bIns="150000"/>
          <a:lstStyle/>
          <a:p>
            <a:pPr algn="ctr"/>
            <a:r>
              <a:rPr lang="ko-KR" sz="3400" b="1">
                <a:solidFill>
                  <a:srgbClr val="FFFFFF"/>
                </a:solidFill>
                <a:latin typeface="Pretendard"/>
                <a:ea typeface="Pretendard"/>
              </a:rPr>
              <a:t>Total: 214 / 214 tests passed</a:t>
            </a:r>
            <a:endParaRPr lang="ko-KR" sz="3400"/>
          </a:p>
          <a:p>
            <a:pPr algn="ctr"/>
            <a:r>
              <a:rPr lang="ko-KR" sz="3400" b="1">
                <a:solidFill>
                  <a:srgbClr val="FFFFFF"/>
                </a:solidFill>
                <a:latin typeface="Pretendard"/>
                <a:ea typeface="Pretendard"/>
              </a:rPr>
              <a:t>ctest --test-dir build --output-on-failure</a:t>
            </a:r>
            <a:endParaRPr lang="ko-KR" sz="3400"/>
          </a:p>
        </p:txBody>
      </p:sp>
      <p:sp>
        <p:nvSpPr>
          <p:cNvPr id="900" name="footer"/>
          <p:cNvSpPr txBox="1"/>
          <p:nvPr/>
        </p:nvSpPr>
        <p:spPr>
          <a:xfrm>
            <a:off x="1010000" y="12820000"/>
            <a:ext cx="22000000" cy="420000"/>
          </a:xfrm>
          <a:prstGeom prst="roundRect">
            <a:avLst/>
          </a:prstGeom>
          <a:noFill/>
          <a:ln>
            <a:noFill/>
          </a:ln>
        </p:spPr>
        <p:txBody>
          <a:bodyPr wrap="square" lIns="250000" tIns="150000" rIns="250000" bIns="150000"/>
          <a:lstStyle/>
          <a:p>
            <a:pPr algn="l"/>
            <a:r>
              <a:rPr lang="ko-KR" sz="2050" b="0">
                <a:solidFill>
                  <a:srgbClr val="64748B"/>
                </a:solidFill>
                <a:latin typeface="Pretendard"/>
                <a:ea typeface="Pretendard"/>
              </a:rPr>
              <a:t>6주차 발표 보강 | Code &amp; Test 변경사항 | slide 20</a:t>
            </a:r>
            <a:endParaRPr lang="ko-KR" sz="205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background"/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F8FAFC"/>
          </a:solidFill>
          <a:ln>
            <a:solidFill>
              <a:srgbClr val="F8FAFC"/>
            </a:solidFill>
          </a:ln>
        </p:spPr>
      </p:sp>
      <p:sp>
        <p:nvSpPr>
          <p:cNvPr id="2" name="top"/>
          <p:cNvSpPr/>
          <p:nvPr/>
        </p:nvSpPr>
        <p:spPr>
          <a:xfrm>
            <a:off x="0" y="0"/>
            <a:ext cx="24384000" cy="720000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</p:sp>
      <p:sp>
        <p:nvSpPr>
          <p:cNvPr id="3" name="accent"/>
          <p:cNvSpPr/>
          <p:nvPr/>
        </p:nvSpPr>
        <p:spPr>
          <a:xfrm>
            <a:off x="0" y="720000"/>
            <a:ext cx="24384000" cy="70000"/>
          </a:xfrm>
          <a:prstGeom prst="rect">
            <a:avLst/>
          </a:prstGeom>
          <a:solidFill>
            <a:srgbClr val="22C55E"/>
          </a:solidFill>
          <a:ln>
            <a:solidFill>
              <a:srgbClr val="22C55E"/>
            </a:solidFill>
          </a:ln>
        </p:spPr>
      </p:sp>
      <p:sp>
        <p:nvSpPr>
          <p:cNvPr id="4" name="part"/>
          <p:cNvSpPr txBox="1"/>
          <p:nvPr/>
        </p:nvSpPr>
        <p:spPr>
          <a:xfrm>
            <a:off x="910000" y="235000"/>
            <a:ext cx="9000000" cy="3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100" b="1">
                <a:solidFill>
                  <a:srgbClr val="E5E7EB"/>
                </a:solidFill>
                <a:latin typeface="Pretendard"/>
                <a:ea typeface="Pretendard"/>
              </a:rPr>
              <a:t>OOAD TEAM 01 | WEEK 6</a:t>
            </a:r>
            <a:endParaRPr lang="ko-KR" sz="2100"/>
          </a:p>
        </p:txBody>
      </p:sp>
      <p:sp>
        <p:nvSpPr>
          <p:cNvPr id="5" name="title"/>
          <p:cNvSpPr txBox="1"/>
          <p:nvPr/>
        </p:nvSpPr>
        <p:spPr>
          <a:xfrm>
            <a:off x="900000" y="1000000"/>
            <a:ext cx="18500000" cy="82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5400" b="1">
                <a:solidFill>
                  <a:srgbClr val="0F172A"/>
                </a:solidFill>
                <a:latin typeface="Pretendard"/>
                <a:ea typeface="Pretendard"/>
              </a:rPr>
              <a:t>최종 선택을 위한 비교 구조</a:t>
            </a:r>
            <a:endParaRPr lang="ko-KR" sz="5400"/>
          </a:p>
        </p:txBody>
      </p:sp>
      <p:sp>
        <p:nvSpPr>
          <p:cNvPr id="6" name="subtitle"/>
          <p:cNvSpPr txBox="1"/>
          <p:nvPr/>
        </p:nvSpPr>
        <p:spPr>
          <a:xfrm>
            <a:off x="920000" y="1760000"/>
            <a:ext cx="18500000" cy="52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400" b="0">
                <a:solidFill>
                  <a:srgbClr val="475569"/>
                </a:solidFill>
                <a:latin typeface="Pretendard"/>
                <a:ea typeface="Pretendard"/>
              </a:rPr>
              <a:t>Maintenance Team 결과와 Vibe Coding Team 결과를 같은 기준으로 비교</a:t>
            </a:r>
            <a:endParaRPr lang="ko-KR" sz="2400"/>
          </a:p>
        </p:txBody>
      </p:sp>
      <p:sp>
        <p:nvSpPr>
          <p:cNvPr id="110" name="card-bg-1"/>
          <p:cNvSpPr/>
          <p:nvPr/>
        </p:nvSpPr>
        <p:spPr>
          <a:xfrm>
            <a:off x="900000" y="2750000"/>
            <a:ext cx="6900000" cy="2750000"/>
          </a:xfrm>
          <a:prstGeom prst="rect">
            <a:avLst/>
          </a:prstGeom>
          <a:solidFill>
            <a:srgbClr val="FFFFFF"/>
          </a:solidFill>
          <a:ln>
            <a:solidFill>
              <a:srgbClr val="D7DEE8"/>
            </a:solidFill>
          </a:ln>
        </p:spPr>
      </p:sp>
      <p:sp>
        <p:nvSpPr>
          <p:cNvPr id="111" name="card-accent-1"/>
          <p:cNvSpPr/>
          <p:nvPr/>
        </p:nvSpPr>
        <p:spPr>
          <a:xfrm>
            <a:off x="900000" y="2750000"/>
            <a:ext cx="85000" cy="2750000"/>
          </a:xfrm>
          <a:prstGeom prst="rect">
            <a:avLst/>
          </a:prstGeom>
          <a:solidFill>
            <a:srgbClr val="2563EB"/>
          </a:solidFill>
          <a:ln>
            <a:solidFill>
              <a:srgbClr val="2563EB"/>
            </a:solidFill>
          </a:ln>
        </p:spPr>
      </p:sp>
      <p:sp>
        <p:nvSpPr>
          <p:cNvPr id="112" name="card-text-1"/>
          <p:cNvSpPr txBox="1"/>
          <p:nvPr/>
        </p:nvSpPr>
        <p:spPr>
          <a:xfrm>
            <a:off x="985000" y="2750000"/>
            <a:ext cx="6815000" cy="275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800" b="1">
                <a:solidFill>
                  <a:srgbClr val="111827"/>
                </a:solidFill>
                <a:latin typeface="Pretendard"/>
                <a:ea typeface="Pretendard"/>
              </a:rPr>
              <a:t>Maintenance Team</a:t>
            </a:r>
            <a:endParaRPr lang="ko-KR" sz="2800"/>
          </a:p>
          <a:p>
            <a:pPr algn="l"/>
            <a:r>
              <a:rPr lang="ko-KR" sz="2150" b="0">
                <a:solidFill>
                  <a:srgbClr val="374151"/>
                </a:solidFill>
                <a:latin typeface="Pretendard"/>
                <a:ea typeface="Pretendard"/>
              </a:rPr>
              <a:t>- 기존 산출물을 순차적으로 수정</a:t>
            </a:r>
            <a:endParaRPr lang="ko-KR" sz="2150"/>
          </a:p>
          <a:p>
            <a:pPr algn="l"/>
            <a:r>
              <a:rPr lang="ko-KR" sz="2150" b="0">
                <a:solidFill>
                  <a:srgbClr val="374151"/>
                </a:solidFill>
                <a:latin typeface="Pretendard"/>
                <a:ea typeface="Pretendard"/>
              </a:rPr>
              <a:t>- SRS -&gt; OOA -&gt; OOD -&gt; Code -&gt; Test</a:t>
            </a:r>
            <a:endParaRPr lang="ko-KR" sz="2150"/>
          </a:p>
          <a:p>
            <a:pPr algn="l"/>
            <a:r>
              <a:rPr lang="ko-KR" sz="2150" b="0">
                <a:solidFill>
                  <a:srgbClr val="374151"/>
                </a:solidFill>
                <a:latin typeface="Pretendard"/>
                <a:ea typeface="Pretendard"/>
              </a:rPr>
              <a:t>- 현재 deck의 code/test 결과가 이 후보</a:t>
            </a:r>
            <a:endParaRPr lang="ko-KR" sz="2150"/>
          </a:p>
        </p:txBody>
      </p:sp>
      <p:sp>
        <p:nvSpPr>
          <p:cNvPr id="120" name="card-bg-2"/>
          <p:cNvSpPr/>
          <p:nvPr/>
        </p:nvSpPr>
        <p:spPr>
          <a:xfrm>
            <a:off x="8400000" y="2750000"/>
            <a:ext cx="6900000" cy="2750000"/>
          </a:xfrm>
          <a:prstGeom prst="rect">
            <a:avLst/>
          </a:prstGeom>
          <a:solidFill>
            <a:srgbClr val="FFFFFF"/>
          </a:solidFill>
          <a:ln>
            <a:solidFill>
              <a:srgbClr val="D7DEE8"/>
            </a:solidFill>
          </a:ln>
        </p:spPr>
      </p:sp>
      <p:sp>
        <p:nvSpPr>
          <p:cNvPr id="121" name="card-accent-2"/>
          <p:cNvSpPr/>
          <p:nvPr/>
        </p:nvSpPr>
        <p:spPr>
          <a:xfrm>
            <a:off x="8400000" y="2750000"/>
            <a:ext cx="85000" cy="2750000"/>
          </a:xfrm>
          <a:prstGeom prst="rect">
            <a:avLst/>
          </a:prstGeom>
          <a:solidFill>
            <a:srgbClr val="8B5CF6"/>
          </a:solidFill>
          <a:ln>
            <a:solidFill>
              <a:srgbClr val="8B5CF6"/>
            </a:solidFill>
          </a:ln>
        </p:spPr>
      </p:sp>
      <p:sp>
        <p:nvSpPr>
          <p:cNvPr id="122" name="card-text-2"/>
          <p:cNvSpPr txBox="1"/>
          <p:nvPr/>
        </p:nvSpPr>
        <p:spPr>
          <a:xfrm>
            <a:off x="8485000" y="2750000"/>
            <a:ext cx="6815000" cy="275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800" b="1">
                <a:solidFill>
                  <a:srgbClr val="111827"/>
                </a:solidFill>
                <a:latin typeface="Pretendard"/>
                <a:ea typeface="Pretendard"/>
              </a:rPr>
              <a:t>Vibe Coding Team</a:t>
            </a:r>
            <a:endParaRPr lang="ko-KR" sz="2800"/>
          </a:p>
          <a:p>
            <a:pPr algn="l"/>
            <a:r>
              <a:rPr lang="ko-KR" sz="2150" b="0">
                <a:solidFill>
                  <a:srgbClr val="374151"/>
                </a:solidFill>
                <a:latin typeface="Pretendard"/>
                <a:ea typeface="Pretendard"/>
              </a:rPr>
              <a:t>- AI Agent가 기존 프로젝트를 읽고 수정</a:t>
            </a:r>
            <a:endParaRPr lang="ko-KR" sz="2150"/>
          </a:p>
          <a:p>
            <a:pPr algn="l"/>
            <a:r>
              <a:rPr lang="ko-KR" sz="2150" b="0">
                <a:solidFill>
                  <a:srgbClr val="374151"/>
                </a:solidFill>
                <a:latin typeface="Pretendard"/>
                <a:ea typeface="Pretendard"/>
              </a:rPr>
              <a:t>- 새 프로젝트 생성 금지</a:t>
            </a:r>
            <a:endParaRPr lang="ko-KR" sz="2150"/>
          </a:p>
          <a:p>
            <a:pPr algn="l"/>
            <a:r>
              <a:rPr lang="ko-KR" sz="2150" b="0">
                <a:solidFill>
                  <a:srgbClr val="374151"/>
                </a:solidFill>
                <a:latin typeface="Pretendard"/>
                <a:ea typeface="Pretendard"/>
              </a:rPr>
              <a:t>- 결과물이 오면 같은 표에 삽입 가능</a:t>
            </a:r>
            <a:endParaRPr lang="ko-KR" sz="2150"/>
          </a:p>
        </p:txBody>
      </p:sp>
      <p:sp>
        <p:nvSpPr>
          <p:cNvPr id="30" name="message"/>
          <p:cNvSpPr txBox="1"/>
          <p:nvPr/>
        </p:nvSpPr>
        <p:spPr>
          <a:xfrm>
            <a:off x="900000" y="6400000"/>
            <a:ext cx="14550000" cy="1500000"/>
          </a:xfrm>
          <a:prstGeom prst="roundRect">
            <a:avLst/>
          </a:prstGeom>
          <a:solidFill>
            <a:srgbClr val="DBEAFE"/>
          </a:solidFill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850" b="1">
                <a:solidFill>
                  <a:srgbClr val="0F172A"/>
                </a:solidFill>
                <a:latin typeface="Pretendard"/>
                <a:ea typeface="Pretendard"/>
              </a:rPr>
              <a:t>발표 프레임</a:t>
            </a:r>
            <a:endParaRPr lang="ko-KR" sz="2850"/>
          </a:p>
          <a:p>
            <a:pPr algn="l"/>
            <a:r>
              <a:rPr lang="ko-KR" sz="2850" b="1">
                <a:solidFill>
                  <a:srgbClr val="0F172A"/>
                </a:solidFill>
                <a:latin typeface="Pretendard"/>
                <a:ea typeface="Pretendard"/>
              </a:rPr>
              <a:t>둘 중 어느 팀이 더 멋지게 만들었는지가 아니라, 기존 요구사항과 구조를 더 안정적으로 유지보수했는지를 비교한다.</a:t>
            </a:r>
            <a:endParaRPr lang="ko-KR" sz="2850"/>
          </a:p>
        </p:txBody>
      </p:sp>
      <p:sp>
        <p:nvSpPr>
          <p:cNvPr id="900" name="footer"/>
          <p:cNvSpPr txBox="1"/>
          <p:nvPr/>
        </p:nvSpPr>
        <p:spPr>
          <a:xfrm>
            <a:off x="1010000" y="12820000"/>
            <a:ext cx="22000000" cy="42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050" b="0">
                <a:solidFill>
                  <a:srgbClr val="64748B"/>
                </a:solidFill>
                <a:latin typeface="Pretendard"/>
                <a:ea typeface="Pretendard"/>
              </a:rPr>
              <a:t>6주차 발표 보강 | Maintenance vs Vibe 비교 구조 | slide 21</a:t>
            </a:r>
            <a:endParaRPr lang="ko-KR" sz="205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background"/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F8FAFC"/>
          </a:solidFill>
          <a:ln>
            <a:solidFill>
              <a:srgbClr val="F8FAFC"/>
            </a:solidFill>
          </a:ln>
        </p:spPr>
      </p:sp>
      <p:sp>
        <p:nvSpPr>
          <p:cNvPr id="2" name="top"/>
          <p:cNvSpPr/>
          <p:nvPr/>
        </p:nvSpPr>
        <p:spPr>
          <a:xfrm>
            <a:off x="0" y="0"/>
            <a:ext cx="24384000" cy="720000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</p:sp>
      <p:sp>
        <p:nvSpPr>
          <p:cNvPr id="3" name="accent"/>
          <p:cNvSpPr/>
          <p:nvPr/>
        </p:nvSpPr>
        <p:spPr>
          <a:xfrm>
            <a:off x="0" y="720000"/>
            <a:ext cx="24384000" cy="70000"/>
          </a:xfrm>
          <a:prstGeom prst="rect">
            <a:avLst/>
          </a:prstGeom>
          <a:solidFill>
            <a:srgbClr val="22C55E"/>
          </a:solidFill>
          <a:ln>
            <a:solidFill>
              <a:srgbClr val="22C55E"/>
            </a:solidFill>
          </a:ln>
        </p:spPr>
      </p:sp>
      <p:sp>
        <p:nvSpPr>
          <p:cNvPr id="4" name="part"/>
          <p:cNvSpPr txBox="1"/>
          <p:nvPr/>
        </p:nvSpPr>
        <p:spPr>
          <a:xfrm>
            <a:off x="910000" y="235000"/>
            <a:ext cx="9000000" cy="3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100" b="1">
                <a:solidFill>
                  <a:srgbClr val="E5E7EB"/>
                </a:solidFill>
                <a:latin typeface="Pretendard"/>
                <a:ea typeface="Pretendard"/>
              </a:rPr>
              <a:t>OOAD TEAM 01 | WEEK 6</a:t>
            </a:r>
            <a:endParaRPr lang="ko-KR" sz="2100"/>
          </a:p>
        </p:txBody>
      </p:sp>
      <p:sp>
        <p:nvSpPr>
          <p:cNvPr id="5" name="title"/>
          <p:cNvSpPr txBox="1"/>
          <p:nvPr/>
        </p:nvSpPr>
        <p:spPr>
          <a:xfrm>
            <a:off x="900000" y="1000000"/>
            <a:ext cx="18500000" cy="82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5400" b="1">
                <a:solidFill>
                  <a:srgbClr val="0F172A"/>
                </a:solidFill>
                <a:latin typeface="Pretendard"/>
                <a:ea typeface="Pretendard"/>
              </a:rPr>
              <a:t>비교 기준 Matrix</a:t>
            </a:r>
            <a:endParaRPr lang="ko-KR" sz="5400"/>
          </a:p>
        </p:txBody>
      </p:sp>
      <p:sp>
        <p:nvSpPr>
          <p:cNvPr id="6" name="subtitle"/>
          <p:cNvSpPr txBox="1"/>
          <p:nvPr/>
        </p:nvSpPr>
        <p:spPr>
          <a:xfrm>
            <a:off x="920000" y="1760000"/>
            <a:ext cx="18500000" cy="52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400" b="0">
                <a:solidFill>
                  <a:srgbClr val="475569"/>
                </a:solidFill>
                <a:latin typeface="Pretendard"/>
                <a:ea typeface="Pretendard"/>
              </a:rPr>
              <a:t>최종 선택 기준을 먼저 고정해두면 Vibe 결과가 들어와도 발표 구조가 흔들리지 않음</a:t>
            </a:r>
            <a:endParaRPr lang="ko-KR" sz="2400"/>
          </a:p>
        </p:txBody>
      </p:sp>
      <p:sp>
        <p:nvSpPr>
          <p:cNvPr id="200" name="tbl-bg-200"/>
          <p:cNvSpPr/>
          <p:nvPr/>
        </p:nvSpPr>
        <p:spPr>
          <a:xfrm>
            <a:off x="900000" y="2750000"/>
            <a:ext cx="4100000" cy="680000"/>
          </a:xfrm>
          <a:prstGeom prst="rect">
            <a:avLst/>
          </a:prstGeom>
          <a:solidFill>
            <a:srgbClr val="0F172A"/>
          </a:solidFill>
          <a:ln>
            <a:solidFill>
              <a:srgbClr val="CBD5E1"/>
            </a:solidFill>
          </a:ln>
        </p:spPr>
      </p:sp>
      <p:sp>
        <p:nvSpPr>
          <p:cNvPr id="201" name="tbl-text-201"/>
          <p:cNvSpPr txBox="1"/>
          <p:nvPr/>
        </p:nvSpPr>
        <p:spPr>
          <a:xfrm>
            <a:off x="900000" y="2750000"/>
            <a:ext cx="41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1">
                <a:solidFill>
                  <a:srgbClr val="FFFFFF"/>
                </a:solidFill>
                <a:latin typeface="Pretendard"/>
                <a:ea typeface="Pretendard"/>
              </a:rPr>
              <a:t>Criterion</a:t>
            </a:r>
            <a:endParaRPr lang="ko-KR" sz="1900"/>
          </a:p>
        </p:txBody>
      </p:sp>
      <p:sp>
        <p:nvSpPr>
          <p:cNvPr id="202" name="tbl-bg-202"/>
          <p:cNvSpPr/>
          <p:nvPr/>
        </p:nvSpPr>
        <p:spPr>
          <a:xfrm>
            <a:off x="5000000" y="2750000"/>
            <a:ext cx="4300000" cy="680000"/>
          </a:xfrm>
          <a:prstGeom prst="rect">
            <a:avLst/>
          </a:prstGeom>
          <a:solidFill>
            <a:srgbClr val="0F172A"/>
          </a:solidFill>
          <a:ln>
            <a:solidFill>
              <a:srgbClr val="CBD5E1"/>
            </a:solidFill>
          </a:ln>
        </p:spPr>
      </p:sp>
      <p:sp>
        <p:nvSpPr>
          <p:cNvPr id="203" name="tbl-text-203"/>
          <p:cNvSpPr txBox="1"/>
          <p:nvPr/>
        </p:nvSpPr>
        <p:spPr>
          <a:xfrm>
            <a:off x="5000000" y="2750000"/>
            <a:ext cx="43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1">
                <a:solidFill>
                  <a:srgbClr val="FFFFFF"/>
                </a:solidFill>
                <a:latin typeface="Pretendard"/>
                <a:ea typeface="Pretendard"/>
              </a:rPr>
              <a:t>Maintenance Result</a:t>
            </a:r>
            <a:endParaRPr lang="ko-KR" sz="1900"/>
          </a:p>
        </p:txBody>
      </p:sp>
      <p:sp>
        <p:nvSpPr>
          <p:cNvPr id="204" name="tbl-bg-204"/>
          <p:cNvSpPr/>
          <p:nvPr/>
        </p:nvSpPr>
        <p:spPr>
          <a:xfrm>
            <a:off x="9300000" y="2750000"/>
            <a:ext cx="4300000" cy="680000"/>
          </a:xfrm>
          <a:prstGeom prst="rect">
            <a:avLst/>
          </a:prstGeom>
          <a:solidFill>
            <a:srgbClr val="0F172A"/>
          </a:solidFill>
          <a:ln>
            <a:solidFill>
              <a:srgbClr val="CBD5E1"/>
            </a:solidFill>
          </a:ln>
        </p:spPr>
      </p:sp>
      <p:sp>
        <p:nvSpPr>
          <p:cNvPr id="205" name="tbl-text-205"/>
          <p:cNvSpPr txBox="1"/>
          <p:nvPr/>
        </p:nvSpPr>
        <p:spPr>
          <a:xfrm>
            <a:off x="9300000" y="2750000"/>
            <a:ext cx="43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1">
                <a:solidFill>
                  <a:srgbClr val="FFFFFF"/>
                </a:solidFill>
                <a:latin typeface="Pretendard"/>
                <a:ea typeface="Pretendard"/>
              </a:rPr>
              <a:t>Vibe Result</a:t>
            </a:r>
            <a:endParaRPr lang="ko-KR" sz="1900"/>
          </a:p>
        </p:txBody>
      </p:sp>
      <p:sp>
        <p:nvSpPr>
          <p:cNvPr id="206" name="tbl-bg-206"/>
          <p:cNvSpPr/>
          <p:nvPr/>
        </p:nvSpPr>
        <p:spPr>
          <a:xfrm>
            <a:off x="13600000" y="2750000"/>
            <a:ext cx="2700000" cy="680000"/>
          </a:xfrm>
          <a:prstGeom prst="rect">
            <a:avLst/>
          </a:prstGeom>
          <a:solidFill>
            <a:srgbClr val="0F172A"/>
          </a:solidFill>
          <a:ln>
            <a:solidFill>
              <a:srgbClr val="CBD5E1"/>
            </a:solidFill>
          </a:ln>
        </p:spPr>
      </p:sp>
      <p:sp>
        <p:nvSpPr>
          <p:cNvPr id="207" name="tbl-text-207"/>
          <p:cNvSpPr txBox="1"/>
          <p:nvPr/>
        </p:nvSpPr>
        <p:spPr>
          <a:xfrm>
            <a:off x="13600000" y="2750000"/>
            <a:ext cx="27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1">
                <a:solidFill>
                  <a:srgbClr val="FFFFFF"/>
                </a:solidFill>
                <a:latin typeface="Pretendard"/>
                <a:ea typeface="Pretendard"/>
              </a:rPr>
              <a:t>Decision</a:t>
            </a:r>
            <a:endParaRPr lang="ko-KR" sz="1900"/>
          </a:p>
        </p:txBody>
      </p:sp>
      <p:sp>
        <p:nvSpPr>
          <p:cNvPr id="208" name="tbl-bg-208"/>
          <p:cNvSpPr/>
          <p:nvPr/>
        </p:nvSpPr>
        <p:spPr>
          <a:xfrm>
            <a:off x="900000" y="3430000"/>
            <a:ext cx="41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09" name="tbl-text-209"/>
          <p:cNvSpPr txBox="1"/>
          <p:nvPr/>
        </p:nvSpPr>
        <p:spPr>
          <a:xfrm>
            <a:off x="900000" y="3430000"/>
            <a:ext cx="41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Right sensor 제거 반영</a:t>
            </a:r>
            <a:endParaRPr lang="ko-KR" sz="1900"/>
          </a:p>
        </p:txBody>
      </p:sp>
      <p:sp>
        <p:nvSpPr>
          <p:cNvPr id="210" name="tbl-bg-210"/>
          <p:cNvSpPr/>
          <p:nvPr/>
        </p:nvSpPr>
        <p:spPr>
          <a:xfrm>
            <a:off x="5000000" y="3430000"/>
            <a:ext cx="43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11" name="tbl-text-211"/>
          <p:cNvSpPr txBox="1"/>
          <p:nvPr/>
        </p:nvSpPr>
        <p:spPr>
          <a:xfrm>
            <a:off x="5000000" y="3430000"/>
            <a:ext cx="43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완료: bool[3] -&gt; bool[2]</a:t>
            </a:r>
            <a:endParaRPr lang="ko-KR" sz="1900"/>
          </a:p>
        </p:txBody>
      </p:sp>
      <p:sp>
        <p:nvSpPr>
          <p:cNvPr id="212" name="tbl-bg-212"/>
          <p:cNvSpPr/>
          <p:nvPr/>
        </p:nvSpPr>
        <p:spPr>
          <a:xfrm>
            <a:off x="9300000" y="3430000"/>
            <a:ext cx="43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13" name="tbl-text-213"/>
          <p:cNvSpPr txBox="1"/>
          <p:nvPr/>
        </p:nvSpPr>
        <p:spPr>
          <a:xfrm>
            <a:off x="9300000" y="3430000"/>
            <a:ext cx="43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TBD</a:t>
            </a:r>
            <a:endParaRPr lang="ko-KR" sz="1900"/>
          </a:p>
        </p:txBody>
      </p:sp>
      <p:sp>
        <p:nvSpPr>
          <p:cNvPr id="214" name="tbl-bg-214"/>
          <p:cNvSpPr/>
          <p:nvPr/>
        </p:nvSpPr>
        <p:spPr>
          <a:xfrm>
            <a:off x="13600000" y="3430000"/>
            <a:ext cx="27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15" name="tbl-text-215"/>
          <p:cNvSpPr txBox="1"/>
          <p:nvPr/>
        </p:nvSpPr>
        <p:spPr>
          <a:xfrm>
            <a:off x="13600000" y="3430000"/>
            <a:ext cx="27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비교</a:t>
            </a:r>
            <a:endParaRPr lang="ko-KR" sz="1900"/>
          </a:p>
        </p:txBody>
      </p:sp>
      <p:sp>
        <p:nvSpPr>
          <p:cNvPr id="216" name="tbl-bg-216"/>
          <p:cNvSpPr/>
          <p:nvPr/>
        </p:nvSpPr>
        <p:spPr>
          <a:xfrm>
            <a:off x="900000" y="4110000"/>
            <a:ext cx="41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17" name="tbl-text-217"/>
          <p:cNvSpPr txBox="1"/>
          <p:nvPr/>
        </p:nvSpPr>
        <p:spPr>
          <a:xfrm>
            <a:off x="900000" y="4110000"/>
            <a:ext cx="41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기존 동작 유지</a:t>
            </a:r>
            <a:endParaRPr lang="ko-KR" sz="1900"/>
          </a:p>
        </p:txBody>
      </p:sp>
      <p:sp>
        <p:nvSpPr>
          <p:cNvPr id="218" name="tbl-bg-218"/>
          <p:cNvSpPr/>
          <p:nvPr/>
        </p:nvSpPr>
        <p:spPr>
          <a:xfrm>
            <a:off x="5000000" y="4110000"/>
            <a:ext cx="43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19" name="tbl-text-219"/>
          <p:cNvSpPr txBox="1"/>
          <p:nvPr/>
        </p:nvSpPr>
        <p:spPr>
          <a:xfrm>
            <a:off x="5000000" y="4110000"/>
            <a:ext cx="43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214/214 tests PASS</a:t>
            </a:r>
            <a:endParaRPr lang="ko-KR" sz="1900"/>
          </a:p>
        </p:txBody>
      </p:sp>
      <p:sp>
        <p:nvSpPr>
          <p:cNvPr id="220" name="tbl-bg-220"/>
          <p:cNvSpPr/>
          <p:nvPr/>
        </p:nvSpPr>
        <p:spPr>
          <a:xfrm>
            <a:off x="9300000" y="4110000"/>
            <a:ext cx="43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21" name="tbl-text-221"/>
          <p:cNvSpPr txBox="1"/>
          <p:nvPr/>
        </p:nvSpPr>
        <p:spPr>
          <a:xfrm>
            <a:off x="9300000" y="4110000"/>
            <a:ext cx="43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TBD</a:t>
            </a:r>
            <a:endParaRPr lang="ko-KR" sz="1900"/>
          </a:p>
        </p:txBody>
      </p:sp>
      <p:sp>
        <p:nvSpPr>
          <p:cNvPr id="222" name="tbl-bg-222"/>
          <p:cNvSpPr/>
          <p:nvPr/>
        </p:nvSpPr>
        <p:spPr>
          <a:xfrm>
            <a:off x="13600000" y="4110000"/>
            <a:ext cx="27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23" name="tbl-text-223"/>
          <p:cNvSpPr txBox="1"/>
          <p:nvPr/>
        </p:nvSpPr>
        <p:spPr>
          <a:xfrm>
            <a:off x="13600000" y="4110000"/>
            <a:ext cx="27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비교</a:t>
            </a:r>
            <a:endParaRPr lang="ko-KR" sz="1900"/>
          </a:p>
        </p:txBody>
      </p:sp>
      <p:sp>
        <p:nvSpPr>
          <p:cNvPr id="224" name="tbl-bg-224"/>
          <p:cNvSpPr/>
          <p:nvPr/>
        </p:nvSpPr>
        <p:spPr>
          <a:xfrm>
            <a:off x="900000" y="4790000"/>
            <a:ext cx="41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25" name="tbl-text-225"/>
          <p:cNvSpPr txBox="1"/>
          <p:nvPr/>
        </p:nvSpPr>
        <p:spPr>
          <a:xfrm>
            <a:off x="900000" y="4790000"/>
            <a:ext cx="41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오른쪽 판단 방식</a:t>
            </a:r>
            <a:endParaRPr lang="ko-KR" sz="1900"/>
          </a:p>
        </p:txBody>
      </p:sp>
      <p:sp>
        <p:nvSpPr>
          <p:cNvPr id="226" name="tbl-bg-226"/>
          <p:cNvSpPr/>
          <p:nvPr/>
        </p:nvSpPr>
        <p:spPr>
          <a:xfrm>
            <a:off x="5000000" y="4790000"/>
            <a:ext cx="43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27" name="tbl-text-227"/>
          <p:cNvSpPr txBox="1"/>
          <p:nvPr/>
        </p:nvSpPr>
        <p:spPr>
          <a:xfrm>
            <a:off x="5000000" y="4790000"/>
            <a:ext cx="43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checkR 기반 재확인</a:t>
            </a:r>
            <a:endParaRPr lang="ko-KR" sz="1900"/>
          </a:p>
        </p:txBody>
      </p:sp>
      <p:sp>
        <p:nvSpPr>
          <p:cNvPr id="228" name="tbl-bg-228"/>
          <p:cNvSpPr/>
          <p:nvPr/>
        </p:nvSpPr>
        <p:spPr>
          <a:xfrm>
            <a:off x="9300000" y="4790000"/>
            <a:ext cx="43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29" name="tbl-text-229"/>
          <p:cNvSpPr txBox="1"/>
          <p:nvPr/>
        </p:nvSpPr>
        <p:spPr>
          <a:xfrm>
            <a:off x="9300000" y="4790000"/>
            <a:ext cx="43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TBD</a:t>
            </a:r>
            <a:endParaRPr lang="ko-KR" sz="1900"/>
          </a:p>
        </p:txBody>
      </p:sp>
      <p:sp>
        <p:nvSpPr>
          <p:cNvPr id="230" name="tbl-bg-230"/>
          <p:cNvSpPr/>
          <p:nvPr/>
        </p:nvSpPr>
        <p:spPr>
          <a:xfrm>
            <a:off x="13600000" y="4790000"/>
            <a:ext cx="27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31" name="tbl-text-231"/>
          <p:cNvSpPr txBox="1"/>
          <p:nvPr/>
        </p:nvSpPr>
        <p:spPr>
          <a:xfrm>
            <a:off x="13600000" y="4790000"/>
            <a:ext cx="27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비교</a:t>
            </a:r>
            <a:endParaRPr lang="ko-KR" sz="1900"/>
          </a:p>
        </p:txBody>
      </p:sp>
      <p:sp>
        <p:nvSpPr>
          <p:cNvPr id="232" name="tbl-bg-232"/>
          <p:cNvSpPr/>
          <p:nvPr/>
        </p:nvSpPr>
        <p:spPr>
          <a:xfrm>
            <a:off x="900000" y="5470000"/>
            <a:ext cx="41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33" name="tbl-text-233"/>
          <p:cNvSpPr txBox="1"/>
          <p:nvPr/>
        </p:nvSpPr>
        <p:spPr>
          <a:xfrm>
            <a:off x="900000" y="5470000"/>
            <a:ext cx="41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UT 충분성</a:t>
            </a:r>
            <a:endParaRPr lang="ko-KR" sz="1900"/>
          </a:p>
        </p:txBody>
      </p:sp>
      <p:sp>
        <p:nvSpPr>
          <p:cNvPr id="234" name="tbl-bg-234"/>
          <p:cNvSpPr/>
          <p:nvPr/>
        </p:nvSpPr>
        <p:spPr>
          <a:xfrm>
            <a:off x="5000000" y="5470000"/>
            <a:ext cx="43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35" name="tbl-text-235"/>
          <p:cNvSpPr txBox="1"/>
          <p:nvPr/>
        </p:nvSpPr>
        <p:spPr>
          <a:xfrm>
            <a:off x="5000000" y="5470000"/>
            <a:ext cx="43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169 tests, obstacle 21 cases</a:t>
            </a:r>
            <a:endParaRPr lang="ko-KR" sz="1900"/>
          </a:p>
        </p:txBody>
      </p:sp>
      <p:sp>
        <p:nvSpPr>
          <p:cNvPr id="236" name="tbl-bg-236"/>
          <p:cNvSpPr/>
          <p:nvPr/>
        </p:nvSpPr>
        <p:spPr>
          <a:xfrm>
            <a:off x="9300000" y="5470000"/>
            <a:ext cx="43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37" name="tbl-text-237"/>
          <p:cNvSpPr txBox="1"/>
          <p:nvPr/>
        </p:nvSpPr>
        <p:spPr>
          <a:xfrm>
            <a:off x="9300000" y="5470000"/>
            <a:ext cx="43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TBD</a:t>
            </a:r>
            <a:endParaRPr lang="ko-KR" sz="1900"/>
          </a:p>
        </p:txBody>
      </p:sp>
      <p:sp>
        <p:nvSpPr>
          <p:cNvPr id="238" name="tbl-bg-238"/>
          <p:cNvSpPr/>
          <p:nvPr/>
        </p:nvSpPr>
        <p:spPr>
          <a:xfrm>
            <a:off x="13600000" y="5470000"/>
            <a:ext cx="27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39" name="tbl-text-239"/>
          <p:cNvSpPr txBox="1"/>
          <p:nvPr/>
        </p:nvSpPr>
        <p:spPr>
          <a:xfrm>
            <a:off x="13600000" y="5470000"/>
            <a:ext cx="27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비교</a:t>
            </a:r>
            <a:endParaRPr lang="ko-KR" sz="1900"/>
          </a:p>
        </p:txBody>
      </p:sp>
      <p:sp>
        <p:nvSpPr>
          <p:cNvPr id="240" name="tbl-bg-240"/>
          <p:cNvSpPr/>
          <p:nvPr/>
        </p:nvSpPr>
        <p:spPr>
          <a:xfrm>
            <a:off x="900000" y="6150000"/>
            <a:ext cx="41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41" name="tbl-text-241"/>
          <p:cNvSpPr txBox="1"/>
          <p:nvPr/>
        </p:nvSpPr>
        <p:spPr>
          <a:xfrm>
            <a:off x="900000" y="6150000"/>
            <a:ext cx="41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ST 충분성</a:t>
            </a:r>
            <a:endParaRPr lang="ko-KR" sz="1900"/>
          </a:p>
        </p:txBody>
      </p:sp>
      <p:sp>
        <p:nvSpPr>
          <p:cNvPr id="242" name="tbl-bg-242"/>
          <p:cNvSpPr/>
          <p:nvPr/>
        </p:nvSpPr>
        <p:spPr>
          <a:xfrm>
            <a:off x="5000000" y="6150000"/>
            <a:ext cx="43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43" name="tbl-text-243"/>
          <p:cNvSpPr txBox="1"/>
          <p:nvPr/>
        </p:nvSpPr>
        <p:spPr>
          <a:xfrm>
            <a:off x="5000000" y="6150000"/>
            <a:ext cx="43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45 .rvc system tests</a:t>
            </a:r>
            <a:endParaRPr lang="ko-KR" sz="1900"/>
          </a:p>
        </p:txBody>
      </p:sp>
      <p:sp>
        <p:nvSpPr>
          <p:cNvPr id="244" name="tbl-bg-244"/>
          <p:cNvSpPr/>
          <p:nvPr/>
        </p:nvSpPr>
        <p:spPr>
          <a:xfrm>
            <a:off x="9300000" y="6150000"/>
            <a:ext cx="43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45" name="tbl-text-245"/>
          <p:cNvSpPr txBox="1"/>
          <p:nvPr/>
        </p:nvSpPr>
        <p:spPr>
          <a:xfrm>
            <a:off x="9300000" y="6150000"/>
            <a:ext cx="43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TBD</a:t>
            </a:r>
            <a:endParaRPr lang="ko-KR" sz="1900"/>
          </a:p>
        </p:txBody>
      </p:sp>
      <p:sp>
        <p:nvSpPr>
          <p:cNvPr id="246" name="tbl-bg-246"/>
          <p:cNvSpPr/>
          <p:nvPr/>
        </p:nvSpPr>
        <p:spPr>
          <a:xfrm>
            <a:off x="13600000" y="6150000"/>
            <a:ext cx="27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47" name="tbl-text-247"/>
          <p:cNvSpPr txBox="1"/>
          <p:nvPr/>
        </p:nvSpPr>
        <p:spPr>
          <a:xfrm>
            <a:off x="13600000" y="6150000"/>
            <a:ext cx="27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비교</a:t>
            </a:r>
            <a:endParaRPr lang="ko-KR" sz="1900"/>
          </a:p>
        </p:txBody>
      </p:sp>
      <p:sp>
        <p:nvSpPr>
          <p:cNvPr id="248" name="tbl-bg-248"/>
          <p:cNvSpPr/>
          <p:nvPr/>
        </p:nvSpPr>
        <p:spPr>
          <a:xfrm>
            <a:off x="900000" y="6830000"/>
            <a:ext cx="41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49" name="tbl-text-249"/>
          <p:cNvSpPr txBox="1"/>
          <p:nvPr/>
        </p:nvSpPr>
        <p:spPr>
          <a:xfrm>
            <a:off x="900000" y="6830000"/>
            <a:ext cx="41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CI/재현성</a:t>
            </a:r>
            <a:endParaRPr lang="ko-KR" sz="1900"/>
          </a:p>
        </p:txBody>
      </p:sp>
      <p:sp>
        <p:nvSpPr>
          <p:cNvPr id="250" name="tbl-bg-250"/>
          <p:cNvSpPr/>
          <p:nvPr/>
        </p:nvSpPr>
        <p:spPr>
          <a:xfrm>
            <a:off x="5000000" y="6830000"/>
            <a:ext cx="43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51" name="tbl-text-251"/>
          <p:cNvSpPr txBox="1"/>
          <p:nvPr/>
        </p:nvSpPr>
        <p:spPr>
          <a:xfrm>
            <a:off x="5000000" y="6830000"/>
            <a:ext cx="43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cmake/ctest 재현 가능</a:t>
            </a:r>
            <a:endParaRPr lang="ko-KR" sz="1900"/>
          </a:p>
        </p:txBody>
      </p:sp>
      <p:sp>
        <p:nvSpPr>
          <p:cNvPr id="252" name="tbl-bg-252"/>
          <p:cNvSpPr/>
          <p:nvPr/>
        </p:nvSpPr>
        <p:spPr>
          <a:xfrm>
            <a:off x="9300000" y="6830000"/>
            <a:ext cx="43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53" name="tbl-text-253"/>
          <p:cNvSpPr txBox="1"/>
          <p:nvPr/>
        </p:nvSpPr>
        <p:spPr>
          <a:xfrm>
            <a:off x="9300000" y="6830000"/>
            <a:ext cx="43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TBD</a:t>
            </a:r>
            <a:endParaRPr lang="ko-KR" sz="1900"/>
          </a:p>
        </p:txBody>
      </p:sp>
      <p:sp>
        <p:nvSpPr>
          <p:cNvPr id="254" name="tbl-bg-254"/>
          <p:cNvSpPr/>
          <p:nvPr/>
        </p:nvSpPr>
        <p:spPr>
          <a:xfrm>
            <a:off x="13600000" y="6830000"/>
            <a:ext cx="2700000" cy="68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255" name="tbl-text-255"/>
          <p:cNvSpPr txBox="1"/>
          <p:nvPr/>
        </p:nvSpPr>
        <p:spPr>
          <a:xfrm>
            <a:off x="13600000" y="6830000"/>
            <a:ext cx="2700000" cy="68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비교</a:t>
            </a:r>
            <a:endParaRPr lang="ko-KR" sz="1900"/>
          </a:p>
        </p:txBody>
      </p:sp>
      <p:sp>
        <p:nvSpPr>
          <p:cNvPr id="900" name="footer"/>
          <p:cNvSpPr txBox="1"/>
          <p:nvPr/>
        </p:nvSpPr>
        <p:spPr>
          <a:xfrm>
            <a:off x="1010000" y="12820000"/>
            <a:ext cx="22000000" cy="42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050" b="0">
                <a:solidFill>
                  <a:srgbClr val="64748B"/>
                </a:solidFill>
                <a:latin typeface="Pretendard"/>
                <a:ea typeface="Pretendard"/>
              </a:rPr>
              <a:t>6주차 발표 보강 | Maintenance vs Vibe 비교 구조 | slide 22</a:t>
            </a:r>
            <a:endParaRPr lang="ko-KR" sz="205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background"/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F8FAFC"/>
          </a:solidFill>
          <a:ln>
            <a:solidFill>
              <a:srgbClr val="F8FAFC"/>
            </a:solidFill>
          </a:ln>
        </p:spPr>
      </p:sp>
      <p:sp>
        <p:nvSpPr>
          <p:cNvPr id="2" name="top"/>
          <p:cNvSpPr/>
          <p:nvPr/>
        </p:nvSpPr>
        <p:spPr>
          <a:xfrm>
            <a:off x="0" y="0"/>
            <a:ext cx="24384000" cy="720000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</p:sp>
      <p:sp>
        <p:nvSpPr>
          <p:cNvPr id="3" name="accent"/>
          <p:cNvSpPr/>
          <p:nvPr/>
        </p:nvSpPr>
        <p:spPr>
          <a:xfrm>
            <a:off x="0" y="720000"/>
            <a:ext cx="24384000" cy="70000"/>
          </a:xfrm>
          <a:prstGeom prst="rect">
            <a:avLst/>
          </a:prstGeom>
          <a:solidFill>
            <a:srgbClr val="22C55E"/>
          </a:solidFill>
          <a:ln>
            <a:solidFill>
              <a:srgbClr val="22C55E"/>
            </a:solidFill>
          </a:ln>
        </p:spPr>
      </p:sp>
      <p:sp>
        <p:nvSpPr>
          <p:cNvPr id="4" name="part"/>
          <p:cNvSpPr txBox="1"/>
          <p:nvPr/>
        </p:nvSpPr>
        <p:spPr>
          <a:xfrm>
            <a:off x="910000" y="235000"/>
            <a:ext cx="9000000" cy="3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100" b="1">
                <a:solidFill>
                  <a:srgbClr val="E5E7EB"/>
                </a:solidFill>
                <a:latin typeface="Pretendard"/>
                <a:ea typeface="Pretendard"/>
              </a:rPr>
              <a:t>OOAD TEAM 01 | WEEK 6</a:t>
            </a:r>
            <a:endParaRPr lang="ko-KR" sz="2100"/>
          </a:p>
        </p:txBody>
      </p:sp>
      <p:sp>
        <p:nvSpPr>
          <p:cNvPr id="5" name="title"/>
          <p:cNvSpPr txBox="1"/>
          <p:nvPr/>
        </p:nvSpPr>
        <p:spPr>
          <a:xfrm>
            <a:off x="900000" y="1000000"/>
            <a:ext cx="18500000" cy="82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5400" b="1">
                <a:solidFill>
                  <a:srgbClr val="0F172A"/>
                </a:solidFill>
                <a:latin typeface="Pretendard"/>
                <a:ea typeface="Pretendard"/>
              </a:rPr>
              <a:t>Vibe 결과물 삽입 Slot</a:t>
            </a:r>
            <a:endParaRPr lang="ko-KR" sz="5400"/>
          </a:p>
        </p:txBody>
      </p:sp>
      <p:sp>
        <p:nvSpPr>
          <p:cNvPr id="6" name="subtitle"/>
          <p:cNvSpPr txBox="1"/>
          <p:nvPr/>
        </p:nvSpPr>
        <p:spPr>
          <a:xfrm>
            <a:off x="920000" y="1760000"/>
            <a:ext cx="18500000" cy="52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400" b="0">
                <a:solidFill>
                  <a:srgbClr val="475569"/>
                </a:solidFill>
                <a:latin typeface="Pretendard"/>
                <a:ea typeface="Pretendard"/>
              </a:rPr>
              <a:t>Vibe Coding 산출물이 들어오면 이 장만 채우면 됨</a:t>
            </a:r>
            <a:endParaRPr lang="ko-KR" sz="2400"/>
          </a:p>
        </p:txBody>
      </p:sp>
      <p:sp>
        <p:nvSpPr>
          <p:cNvPr id="110" name="card-bg-1"/>
          <p:cNvSpPr/>
          <p:nvPr/>
        </p:nvSpPr>
        <p:spPr>
          <a:xfrm>
            <a:off x="900000" y="2700000"/>
            <a:ext cx="4800000" cy="2850000"/>
          </a:xfrm>
          <a:prstGeom prst="rect">
            <a:avLst/>
          </a:prstGeom>
          <a:solidFill>
            <a:srgbClr val="FFFFFF"/>
          </a:solidFill>
          <a:ln>
            <a:solidFill>
              <a:srgbClr val="D7DEE8"/>
            </a:solidFill>
          </a:ln>
        </p:spPr>
      </p:sp>
      <p:sp>
        <p:nvSpPr>
          <p:cNvPr id="111" name="card-accent-1"/>
          <p:cNvSpPr/>
          <p:nvPr/>
        </p:nvSpPr>
        <p:spPr>
          <a:xfrm>
            <a:off x="900000" y="2700000"/>
            <a:ext cx="85000" cy="2850000"/>
          </a:xfrm>
          <a:prstGeom prst="rect">
            <a:avLst/>
          </a:prstGeom>
          <a:solidFill>
            <a:srgbClr val="2563EB"/>
          </a:solidFill>
          <a:ln>
            <a:solidFill>
              <a:srgbClr val="2563EB"/>
            </a:solidFill>
          </a:ln>
        </p:spPr>
      </p:sp>
      <p:sp>
        <p:nvSpPr>
          <p:cNvPr id="112" name="card-text-1"/>
          <p:cNvSpPr txBox="1"/>
          <p:nvPr/>
        </p:nvSpPr>
        <p:spPr>
          <a:xfrm>
            <a:off x="985000" y="2700000"/>
            <a:ext cx="4715000" cy="285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800" b="1">
                <a:solidFill>
                  <a:srgbClr val="111827"/>
                </a:solidFill>
                <a:latin typeface="Pretendard"/>
                <a:ea typeface="Pretendard"/>
              </a:rPr>
              <a:t>Documents</a:t>
            </a:r>
            <a:endParaRPr lang="ko-KR" sz="2800"/>
          </a:p>
          <a:p>
            <a:pPr algn="l"/>
            <a:r>
              <a:rPr lang="ko-KR" sz="2150" b="0">
                <a:solidFill>
                  <a:srgbClr val="374151"/>
                </a:solidFill>
                <a:latin typeface="Pretendard"/>
                <a:ea typeface="Pretendard"/>
              </a:rPr>
              <a:t>- SRS/SDD 수정 여부</a:t>
            </a:r>
            <a:endParaRPr lang="ko-KR" sz="2150"/>
          </a:p>
          <a:p>
            <a:pPr algn="l"/>
            <a:r>
              <a:rPr lang="ko-KR" sz="2150" b="0">
                <a:solidFill>
                  <a:srgbClr val="374151"/>
                </a:solidFill>
                <a:latin typeface="Pretendard"/>
                <a:ea typeface="Pretendard"/>
              </a:rPr>
              <a:t>- 변경 표시: 추가/삭제/변경</a:t>
            </a:r>
            <a:endParaRPr lang="ko-KR" sz="2150"/>
          </a:p>
          <a:p>
            <a:pPr algn="l"/>
            <a:r>
              <a:rPr lang="ko-KR" sz="2150" b="0">
                <a:solidFill>
                  <a:srgbClr val="374151"/>
                </a:solidFill>
                <a:latin typeface="Pretendard"/>
                <a:ea typeface="Pretendard"/>
              </a:rPr>
              <a:t>- Right Sensor 설명 제거 여부</a:t>
            </a:r>
            <a:endParaRPr lang="ko-KR" sz="2150"/>
          </a:p>
        </p:txBody>
      </p:sp>
      <p:sp>
        <p:nvSpPr>
          <p:cNvPr id="120" name="card-bg-2"/>
          <p:cNvSpPr/>
          <p:nvPr/>
        </p:nvSpPr>
        <p:spPr>
          <a:xfrm>
            <a:off x="6100000" y="2700000"/>
            <a:ext cx="4800000" cy="2850000"/>
          </a:xfrm>
          <a:prstGeom prst="rect">
            <a:avLst/>
          </a:prstGeom>
          <a:solidFill>
            <a:srgbClr val="FFFFFF"/>
          </a:solidFill>
          <a:ln>
            <a:solidFill>
              <a:srgbClr val="D7DEE8"/>
            </a:solidFill>
          </a:ln>
        </p:spPr>
      </p:sp>
      <p:sp>
        <p:nvSpPr>
          <p:cNvPr id="121" name="card-accent-2"/>
          <p:cNvSpPr/>
          <p:nvPr/>
        </p:nvSpPr>
        <p:spPr>
          <a:xfrm>
            <a:off x="6100000" y="2700000"/>
            <a:ext cx="85000" cy="2850000"/>
          </a:xfrm>
          <a:prstGeom prst="rect">
            <a:avLst/>
          </a:prstGeom>
          <a:solidFill>
            <a:srgbClr val="22C55E"/>
          </a:solidFill>
          <a:ln>
            <a:solidFill>
              <a:srgbClr val="22C55E"/>
            </a:solidFill>
          </a:ln>
        </p:spPr>
      </p:sp>
      <p:sp>
        <p:nvSpPr>
          <p:cNvPr id="122" name="card-text-2"/>
          <p:cNvSpPr txBox="1"/>
          <p:nvPr/>
        </p:nvSpPr>
        <p:spPr>
          <a:xfrm>
            <a:off x="6185000" y="2700000"/>
            <a:ext cx="4715000" cy="285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800" b="1">
                <a:solidFill>
                  <a:srgbClr val="111827"/>
                </a:solidFill>
                <a:latin typeface="Pretendard"/>
                <a:ea typeface="Pretendard"/>
              </a:rPr>
              <a:t>Code</a:t>
            </a:r>
            <a:endParaRPr lang="ko-KR" sz="2800"/>
          </a:p>
          <a:p>
            <a:pPr algn="l"/>
            <a:r>
              <a:rPr lang="ko-KR" sz="2150" b="0">
                <a:solidFill>
                  <a:srgbClr val="374151"/>
                </a:solidFill>
                <a:latin typeface="Pretendard"/>
                <a:ea typeface="Pretendard"/>
              </a:rPr>
              <a:t>- Controller signature</a:t>
            </a:r>
            <a:endParaRPr lang="ko-KR" sz="2150"/>
          </a:p>
          <a:p>
            <a:pPr algn="l"/>
            <a:r>
              <a:rPr lang="ko-KR" sz="2150" b="0">
                <a:solidFill>
                  <a:srgbClr val="374151"/>
                </a:solidFill>
                <a:latin typeface="Pretendard"/>
                <a:ea typeface="Pretendard"/>
              </a:rPr>
              <a:t>- Sensor/Obstacle classes</a:t>
            </a:r>
            <a:endParaRPr lang="ko-KR" sz="2150"/>
          </a:p>
          <a:p>
            <a:pPr algn="l"/>
            <a:r>
              <a:rPr lang="ko-KR" sz="2150" b="0">
                <a:solidFill>
                  <a:srgbClr val="374151"/>
                </a:solidFill>
                <a:latin typeface="Pretendard"/>
                <a:ea typeface="Pretendard"/>
              </a:rPr>
              <a:t>- 기존 구조 유지 여부</a:t>
            </a:r>
            <a:endParaRPr lang="ko-KR" sz="2150"/>
          </a:p>
        </p:txBody>
      </p:sp>
      <p:sp>
        <p:nvSpPr>
          <p:cNvPr id="130" name="card-bg-3"/>
          <p:cNvSpPr/>
          <p:nvPr/>
        </p:nvSpPr>
        <p:spPr>
          <a:xfrm>
            <a:off x="11300000" y="2700000"/>
            <a:ext cx="4800000" cy="2850000"/>
          </a:xfrm>
          <a:prstGeom prst="rect">
            <a:avLst/>
          </a:prstGeom>
          <a:solidFill>
            <a:srgbClr val="FFFFFF"/>
          </a:solidFill>
          <a:ln>
            <a:solidFill>
              <a:srgbClr val="D7DEE8"/>
            </a:solidFill>
          </a:ln>
        </p:spPr>
      </p:sp>
      <p:sp>
        <p:nvSpPr>
          <p:cNvPr id="131" name="card-accent-3"/>
          <p:cNvSpPr/>
          <p:nvPr/>
        </p:nvSpPr>
        <p:spPr>
          <a:xfrm>
            <a:off x="11300000" y="2700000"/>
            <a:ext cx="85000" cy="2850000"/>
          </a:xfrm>
          <a:prstGeom prst="rect">
            <a:avLst/>
          </a:prstGeom>
          <a:solidFill>
            <a:srgbClr val="8B5CF6"/>
          </a:solidFill>
          <a:ln>
            <a:solidFill>
              <a:srgbClr val="8B5CF6"/>
            </a:solidFill>
          </a:ln>
        </p:spPr>
      </p:sp>
      <p:sp>
        <p:nvSpPr>
          <p:cNvPr id="132" name="card-text-3"/>
          <p:cNvSpPr txBox="1"/>
          <p:nvPr/>
        </p:nvSpPr>
        <p:spPr>
          <a:xfrm>
            <a:off x="11385000" y="2700000"/>
            <a:ext cx="4715000" cy="285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800" b="1">
                <a:solidFill>
                  <a:srgbClr val="111827"/>
                </a:solidFill>
                <a:latin typeface="Pretendard"/>
                <a:ea typeface="Pretendard"/>
              </a:rPr>
              <a:t>Tests</a:t>
            </a:r>
            <a:endParaRPr lang="ko-KR" sz="2800"/>
          </a:p>
          <a:p>
            <a:pPr algn="l"/>
            <a:r>
              <a:rPr lang="ko-KR" sz="2150" b="0">
                <a:solidFill>
                  <a:srgbClr val="374151"/>
                </a:solidFill>
                <a:latin typeface="Pretendard"/>
                <a:ea typeface="Pretendard"/>
              </a:rPr>
              <a:t>- UT count/result</a:t>
            </a:r>
            <a:endParaRPr lang="ko-KR" sz="2150"/>
          </a:p>
          <a:p>
            <a:pPr algn="l"/>
            <a:r>
              <a:rPr lang="ko-KR" sz="2150" b="0">
                <a:solidFill>
                  <a:srgbClr val="374151"/>
                </a:solidFill>
                <a:latin typeface="Pretendard"/>
                <a:ea typeface="Pretendard"/>
              </a:rPr>
              <a:t>- ST count/result</a:t>
            </a:r>
            <a:endParaRPr lang="ko-KR" sz="2150"/>
          </a:p>
          <a:p>
            <a:pPr algn="l"/>
            <a:r>
              <a:rPr lang="ko-KR" sz="2150" b="0">
                <a:solidFill>
                  <a:srgbClr val="374151"/>
                </a:solidFill>
                <a:latin typeface="Pretendard"/>
                <a:ea typeface="Pretendard"/>
              </a:rPr>
              <a:t>- right 없는 오른쪽 판단 검증</a:t>
            </a:r>
            <a:endParaRPr lang="ko-KR" sz="2150"/>
          </a:p>
        </p:txBody>
      </p:sp>
      <p:sp>
        <p:nvSpPr>
          <p:cNvPr id="40" name="slot"/>
          <p:cNvSpPr txBox="1"/>
          <p:nvPr/>
        </p:nvSpPr>
        <p:spPr>
          <a:xfrm>
            <a:off x="900000" y="6200000"/>
            <a:ext cx="15150000" cy="1800000"/>
          </a:xfrm>
          <a:prstGeom prst="roundRect">
            <a:avLst/>
          </a:prstGeom>
          <a:solidFill>
            <a:srgbClr val="FEF3C7"/>
          </a:solidFill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850" b="1">
                <a:solidFill>
                  <a:srgbClr val="111827"/>
                </a:solidFill>
                <a:latin typeface="Pretendard"/>
                <a:ea typeface="Pretendard"/>
              </a:rPr>
              <a:t>Vibe Evidence Placeholder</a:t>
            </a:r>
            <a:endParaRPr lang="ko-KR" sz="2850"/>
          </a:p>
          <a:p>
            <a:pPr algn="l"/>
            <a:r>
              <a:rPr lang="ko-KR" sz="2850" b="1">
                <a:solidFill>
                  <a:srgbClr val="111827"/>
                </a:solidFill>
                <a:latin typeface="Pretendard"/>
                <a:ea typeface="Pretendard"/>
              </a:rPr>
              <a:t>여기에 Vibe 팀의 commit id, test result, 대표 diff screenshot 또는 요약을 삽입한다. 현재 repo HEAD에는 vibe/ 결과물이 없으므로 비워두는 것이 정직하다.</a:t>
            </a:r>
            <a:endParaRPr lang="ko-KR" sz="2850"/>
          </a:p>
        </p:txBody>
      </p:sp>
      <p:sp>
        <p:nvSpPr>
          <p:cNvPr id="900" name="footer"/>
          <p:cNvSpPr txBox="1"/>
          <p:nvPr/>
        </p:nvSpPr>
        <p:spPr>
          <a:xfrm>
            <a:off x="1010000" y="12820000"/>
            <a:ext cx="22000000" cy="42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050" b="0">
                <a:solidFill>
                  <a:srgbClr val="64748B"/>
                </a:solidFill>
                <a:latin typeface="Pretendard"/>
                <a:ea typeface="Pretendard"/>
              </a:rPr>
              <a:t>6주차 발표 보강 | Maintenance vs Vibe 비교 구조 | slide 23</a:t>
            </a:r>
            <a:endParaRPr lang="ko-KR" sz="205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background"/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F8FAFC"/>
          </a:solidFill>
          <a:ln>
            <a:solidFill>
              <a:srgbClr val="F8FAFC"/>
            </a:solidFill>
          </a:ln>
        </p:spPr>
      </p:sp>
      <p:sp>
        <p:nvSpPr>
          <p:cNvPr id="2" name="top"/>
          <p:cNvSpPr/>
          <p:nvPr/>
        </p:nvSpPr>
        <p:spPr>
          <a:xfrm>
            <a:off x="0" y="0"/>
            <a:ext cx="24384000" cy="720000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</p:sp>
      <p:sp>
        <p:nvSpPr>
          <p:cNvPr id="3" name="accent"/>
          <p:cNvSpPr/>
          <p:nvPr/>
        </p:nvSpPr>
        <p:spPr>
          <a:xfrm>
            <a:off x="0" y="720000"/>
            <a:ext cx="24384000" cy="70000"/>
          </a:xfrm>
          <a:prstGeom prst="rect">
            <a:avLst/>
          </a:prstGeom>
          <a:solidFill>
            <a:srgbClr val="22C55E"/>
          </a:solidFill>
          <a:ln>
            <a:solidFill>
              <a:srgbClr val="22C55E"/>
            </a:solidFill>
          </a:ln>
        </p:spPr>
      </p:sp>
      <p:sp>
        <p:nvSpPr>
          <p:cNvPr id="4" name="part"/>
          <p:cNvSpPr txBox="1"/>
          <p:nvPr/>
        </p:nvSpPr>
        <p:spPr>
          <a:xfrm>
            <a:off x="910000" y="235000"/>
            <a:ext cx="9000000" cy="3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100" b="1">
                <a:solidFill>
                  <a:srgbClr val="E5E7EB"/>
                </a:solidFill>
                <a:latin typeface="Pretendard"/>
                <a:ea typeface="Pretendard"/>
              </a:rPr>
              <a:t>OOAD TEAM 01 | WEEK 6</a:t>
            </a:r>
            <a:endParaRPr lang="ko-KR" sz="2100"/>
          </a:p>
        </p:txBody>
      </p:sp>
      <p:sp>
        <p:nvSpPr>
          <p:cNvPr id="5" name="title"/>
          <p:cNvSpPr txBox="1"/>
          <p:nvPr/>
        </p:nvSpPr>
        <p:spPr>
          <a:xfrm>
            <a:off x="900000" y="1000000"/>
            <a:ext cx="18500000" cy="82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5400" b="1">
                <a:solidFill>
                  <a:srgbClr val="0F172A"/>
                </a:solidFill>
                <a:latin typeface="Pretendard"/>
                <a:ea typeface="Pretendard"/>
              </a:rPr>
              <a:t>교체 가능성 확보</a:t>
            </a:r>
            <a:endParaRPr lang="ko-KR" sz="5400"/>
          </a:p>
        </p:txBody>
      </p:sp>
      <p:sp>
        <p:nvSpPr>
          <p:cNvPr id="6" name="subtitle"/>
          <p:cNvSpPr txBox="1"/>
          <p:nvPr/>
        </p:nvSpPr>
        <p:spPr>
          <a:xfrm>
            <a:off x="920000" y="1760000"/>
            <a:ext cx="18500000" cy="52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400" b="0">
                <a:solidFill>
                  <a:srgbClr val="475569"/>
                </a:solidFill>
                <a:latin typeface="Pretendard"/>
                <a:ea typeface="Pretendard"/>
              </a:rPr>
              <a:t>Vibe 결과물이 더 적합하면 최종 후보를 바꿀 수 있도록 interface와 검증 기준을 고정</a:t>
            </a:r>
            <a:endParaRPr lang="ko-KR" sz="2400"/>
          </a:p>
        </p:txBody>
      </p:sp>
      <p:sp>
        <p:nvSpPr>
          <p:cNvPr id="110" name="card-bg-1"/>
          <p:cNvSpPr/>
          <p:nvPr/>
        </p:nvSpPr>
        <p:spPr>
          <a:xfrm>
            <a:off x="900000" y="2750000"/>
            <a:ext cx="6900000" cy="2850000"/>
          </a:xfrm>
          <a:prstGeom prst="rect">
            <a:avLst/>
          </a:prstGeom>
          <a:solidFill>
            <a:srgbClr val="FFFFFF"/>
          </a:solidFill>
          <a:ln>
            <a:solidFill>
              <a:srgbClr val="D7DEE8"/>
            </a:solidFill>
          </a:ln>
        </p:spPr>
      </p:sp>
      <p:sp>
        <p:nvSpPr>
          <p:cNvPr id="111" name="card-accent-1"/>
          <p:cNvSpPr/>
          <p:nvPr/>
        </p:nvSpPr>
        <p:spPr>
          <a:xfrm>
            <a:off x="900000" y="2750000"/>
            <a:ext cx="85000" cy="2850000"/>
          </a:xfrm>
          <a:prstGeom prst="rect">
            <a:avLst/>
          </a:prstGeom>
          <a:solidFill>
            <a:srgbClr val="22C55E"/>
          </a:solidFill>
          <a:ln>
            <a:solidFill>
              <a:srgbClr val="22C55E"/>
            </a:solidFill>
          </a:ln>
        </p:spPr>
      </p:sp>
      <p:sp>
        <p:nvSpPr>
          <p:cNvPr id="112" name="card-text-1"/>
          <p:cNvSpPr txBox="1"/>
          <p:nvPr/>
        </p:nvSpPr>
        <p:spPr>
          <a:xfrm>
            <a:off x="985000" y="2750000"/>
            <a:ext cx="6815000" cy="285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800" b="1">
                <a:solidFill>
                  <a:srgbClr val="111827"/>
                </a:solidFill>
                <a:latin typeface="Pretendard"/>
                <a:ea typeface="Pretendard"/>
              </a:rPr>
              <a:t>교체 조건</a:t>
            </a:r>
            <a:endParaRPr lang="ko-KR" sz="2800"/>
          </a:p>
          <a:p>
            <a:pPr algn="l"/>
            <a:r>
              <a:rPr lang="ko-KR" sz="2150" b="0">
                <a:solidFill>
                  <a:srgbClr val="374151"/>
                </a:solidFill>
                <a:latin typeface="Pretendard"/>
                <a:ea typeface="Pretendard"/>
              </a:rPr>
              <a:t>- public API가 SRS/SDD와 일치</a:t>
            </a:r>
            <a:endParaRPr lang="ko-KR" sz="2150"/>
          </a:p>
          <a:p>
            <a:pPr algn="l"/>
            <a:r>
              <a:rPr lang="ko-KR" sz="2150" b="0">
                <a:solidFill>
                  <a:srgbClr val="374151"/>
                </a:solidFill>
                <a:latin typeface="Pretendard"/>
                <a:ea typeface="Pretendard"/>
              </a:rPr>
              <a:t>- rvc_simulator 입력 포맷 일치</a:t>
            </a:r>
            <a:endParaRPr lang="ko-KR" sz="2150"/>
          </a:p>
          <a:p>
            <a:pPr algn="l"/>
            <a:r>
              <a:rPr lang="ko-KR" sz="2150" b="0">
                <a:solidFill>
                  <a:srgbClr val="374151"/>
                </a:solidFill>
                <a:latin typeface="Pretendard"/>
                <a:ea typeface="Pretendard"/>
              </a:rPr>
              <a:t>- UT/ST/CI가 같은 기준으로 PASS</a:t>
            </a:r>
            <a:endParaRPr lang="ko-KR" sz="2150"/>
          </a:p>
        </p:txBody>
      </p:sp>
      <p:sp>
        <p:nvSpPr>
          <p:cNvPr id="120" name="card-bg-2"/>
          <p:cNvSpPr/>
          <p:nvPr/>
        </p:nvSpPr>
        <p:spPr>
          <a:xfrm>
            <a:off x="8400000" y="2750000"/>
            <a:ext cx="6900000" cy="2850000"/>
          </a:xfrm>
          <a:prstGeom prst="rect">
            <a:avLst/>
          </a:prstGeom>
          <a:solidFill>
            <a:srgbClr val="FFFFFF"/>
          </a:solidFill>
          <a:ln>
            <a:solidFill>
              <a:srgbClr val="D7DEE8"/>
            </a:solidFill>
          </a:ln>
        </p:spPr>
      </p:sp>
      <p:sp>
        <p:nvSpPr>
          <p:cNvPr id="121" name="card-accent-2"/>
          <p:cNvSpPr/>
          <p:nvPr/>
        </p:nvSpPr>
        <p:spPr>
          <a:xfrm>
            <a:off x="8400000" y="2750000"/>
            <a:ext cx="85000" cy="2850000"/>
          </a:xfrm>
          <a:prstGeom prst="rect">
            <a:avLst/>
          </a:prstGeom>
          <a:solidFill>
            <a:srgbClr val="EF4444"/>
          </a:solidFill>
          <a:ln>
            <a:solidFill>
              <a:srgbClr val="EF4444"/>
            </a:solidFill>
          </a:ln>
        </p:spPr>
      </p:sp>
      <p:sp>
        <p:nvSpPr>
          <p:cNvPr id="122" name="card-text-2"/>
          <p:cNvSpPr txBox="1"/>
          <p:nvPr/>
        </p:nvSpPr>
        <p:spPr>
          <a:xfrm>
            <a:off x="8485000" y="2750000"/>
            <a:ext cx="6815000" cy="285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800" b="1">
                <a:solidFill>
                  <a:srgbClr val="111827"/>
                </a:solidFill>
                <a:latin typeface="Pretendard"/>
                <a:ea typeface="Pretendard"/>
              </a:rPr>
              <a:t>불합격 조건</a:t>
            </a:r>
            <a:endParaRPr lang="ko-KR" sz="2800"/>
          </a:p>
          <a:p>
            <a:pPr algn="l"/>
            <a:r>
              <a:rPr lang="ko-KR" sz="2150" b="0">
                <a:solidFill>
                  <a:srgbClr val="374151"/>
                </a:solidFill>
                <a:latin typeface="Pretendard"/>
                <a:ea typeface="Pretendard"/>
              </a:rPr>
              <a:t>- 새 프로젝트 생성</a:t>
            </a:r>
            <a:endParaRPr lang="ko-KR" sz="2150"/>
          </a:p>
          <a:p>
            <a:pPr algn="l"/>
            <a:r>
              <a:rPr lang="ko-KR" sz="2150" b="0">
                <a:solidFill>
                  <a:srgbClr val="374151"/>
                </a:solidFill>
                <a:latin typeface="Pretendard"/>
                <a:ea typeface="Pretendard"/>
              </a:rPr>
              <a:t>- 기존 구조 무시</a:t>
            </a:r>
            <a:endParaRPr lang="ko-KR" sz="2150"/>
          </a:p>
          <a:p>
            <a:pPr algn="l"/>
            <a:r>
              <a:rPr lang="ko-KR" sz="2150" b="0">
                <a:solidFill>
                  <a:srgbClr val="374151"/>
                </a:solidFill>
                <a:latin typeface="Pretendard"/>
                <a:ea typeface="Pretendard"/>
              </a:rPr>
              <a:t>- 테스트 없이 동작 설명만 존재</a:t>
            </a:r>
            <a:endParaRPr lang="ko-KR" sz="2150"/>
          </a:p>
          <a:p>
            <a:pPr algn="l"/>
            <a:r>
              <a:rPr lang="ko-KR" sz="2150" b="0">
                <a:solidFill>
                  <a:srgbClr val="374151"/>
                </a:solidFill>
                <a:latin typeface="Pretendard"/>
                <a:ea typeface="Pretendard"/>
              </a:rPr>
              <a:t>- right sensor 잔재가 남음</a:t>
            </a:r>
            <a:endParaRPr lang="ko-KR" sz="2150"/>
          </a:p>
        </p:txBody>
      </p:sp>
      <p:sp>
        <p:nvSpPr>
          <p:cNvPr id="50" name="rule"/>
          <p:cNvSpPr txBox="1"/>
          <p:nvPr/>
        </p:nvSpPr>
        <p:spPr>
          <a:xfrm>
            <a:off x="900000" y="6400000"/>
            <a:ext cx="14550000" cy="1500000"/>
          </a:xfrm>
          <a:prstGeom prst="roundRect">
            <a:avLst/>
          </a:prstGeom>
          <a:solidFill>
            <a:srgbClr val="14532D"/>
          </a:solidFill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3000" b="1">
                <a:solidFill>
                  <a:srgbClr val="FFFFFF"/>
                </a:solidFill>
                <a:latin typeface="Pretendard"/>
                <a:ea typeface="Pretendard"/>
              </a:rPr>
              <a:t>Decision Rule</a:t>
            </a:r>
            <a:endParaRPr lang="ko-KR" sz="3000"/>
          </a:p>
          <a:p>
            <a:pPr algn="ctr"/>
            <a:r>
              <a:rPr lang="ko-KR" sz="3000" b="1">
                <a:solidFill>
                  <a:srgbClr val="FFFFFF"/>
                </a:solidFill>
                <a:latin typeface="Pretendard"/>
                <a:ea typeface="Pretendard"/>
              </a:rPr>
              <a:t>최종 결과물은 Maintenance/Vibe 중 하나를 선택하되, 같은 simulator command와 같은 ctest 기준으로 재현 가능한 후보만 선택한다.</a:t>
            </a:r>
            <a:endParaRPr lang="ko-KR" sz="3000"/>
          </a:p>
        </p:txBody>
      </p:sp>
      <p:sp>
        <p:nvSpPr>
          <p:cNvPr id="900" name="footer"/>
          <p:cNvSpPr txBox="1"/>
          <p:nvPr/>
        </p:nvSpPr>
        <p:spPr>
          <a:xfrm>
            <a:off x="1010000" y="12820000"/>
            <a:ext cx="22000000" cy="42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050" b="0">
                <a:solidFill>
                  <a:srgbClr val="64748B"/>
                </a:solidFill>
                <a:latin typeface="Pretendard"/>
                <a:ea typeface="Pretendard"/>
              </a:rPr>
              <a:t>6주차 발표 보강 | Maintenance vs Vibe 비교 구조 | slide 24</a:t>
            </a:r>
            <a:endParaRPr lang="ko-KR" sz="205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background"/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F8FAFC"/>
          </a:solidFill>
          <a:ln>
            <a:solidFill>
              <a:srgbClr val="F8FAFC"/>
            </a:solidFill>
          </a:ln>
        </p:spPr>
      </p:sp>
      <p:sp>
        <p:nvSpPr>
          <p:cNvPr id="2" name="top"/>
          <p:cNvSpPr/>
          <p:nvPr/>
        </p:nvSpPr>
        <p:spPr>
          <a:xfrm>
            <a:off x="0" y="0"/>
            <a:ext cx="24384000" cy="720000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</p:sp>
      <p:sp>
        <p:nvSpPr>
          <p:cNvPr id="3" name="accent"/>
          <p:cNvSpPr/>
          <p:nvPr/>
        </p:nvSpPr>
        <p:spPr>
          <a:xfrm>
            <a:off x="0" y="720000"/>
            <a:ext cx="24384000" cy="70000"/>
          </a:xfrm>
          <a:prstGeom prst="rect">
            <a:avLst/>
          </a:prstGeom>
          <a:solidFill>
            <a:srgbClr val="22C55E"/>
          </a:solidFill>
          <a:ln>
            <a:solidFill>
              <a:srgbClr val="22C55E"/>
            </a:solidFill>
          </a:ln>
        </p:spPr>
      </p:sp>
      <p:sp>
        <p:nvSpPr>
          <p:cNvPr id="4" name="part"/>
          <p:cNvSpPr txBox="1"/>
          <p:nvPr/>
        </p:nvSpPr>
        <p:spPr>
          <a:xfrm>
            <a:off x="910000" y="235000"/>
            <a:ext cx="9000000" cy="3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100" b="1">
                <a:solidFill>
                  <a:srgbClr val="E5E7EB"/>
                </a:solidFill>
                <a:latin typeface="Pretendard"/>
                <a:ea typeface="Pretendard"/>
              </a:rPr>
              <a:t>OOAD TEAM 01 | WEEK 6</a:t>
            </a:r>
            <a:endParaRPr lang="ko-KR" sz="2100"/>
          </a:p>
        </p:txBody>
      </p:sp>
      <p:sp>
        <p:nvSpPr>
          <p:cNvPr id="5" name="title"/>
          <p:cNvSpPr txBox="1"/>
          <p:nvPr/>
        </p:nvSpPr>
        <p:spPr>
          <a:xfrm>
            <a:off x="900000" y="1000000"/>
            <a:ext cx="18500000" cy="82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5400" b="1">
                <a:solidFill>
                  <a:srgbClr val="0F172A"/>
                </a:solidFill>
                <a:latin typeface="Pretendard"/>
                <a:ea typeface="Pretendard"/>
              </a:rPr>
              <a:t>최종 선택 Slide Template</a:t>
            </a:r>
            <a:endParaRPr lang="ko-KR" sz="5400"/>
          </a:p>
        </p:txBody>
      </p:sp>
      <p:sp>
        <p:nvSpPr>
          <p:cNvPr id="6" name="subtitle"/>
          <p:cNvSpPr txBox="1"/>
          <p:nvPr/>
        </p:nvSpPr>
        <p:spPr>
          <a:xfrm>
            <a:off x="920000" y="1760000"/>
            <a:ext cx="18500000" cy="52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400" b="0">
                <a:solidFill>
                  <a:srgbClr val="475569"/>
                </a:solidFill>
                <a:latin typeface="Pretendard"/>
                <a:ea typeface="Pretendard"/>
              </a:rPr>
              <a:t>Vibe 결과 검토 후 이 장에서 최종 채택 후보를 선언</a:t>
            </a:r>
            <a:endParaRPr lang="ko-KR" sz="2400"/>
          </a:p>
        </p:txBody>
      </p:sp>
      <p:sp>
        <p:nvSpPr>
          <p:cNvPr id="300" name="tbl-bg-300"/>
          <p:cNvSpPr/>
          <p:nvPr/>
        </p:nvSpPr>
        <p:spPr>
          <a:xfrm>
            <a:off x="900000" y="2750000"/>
            <a:ext cx="4300000" cy="730000"/>
          </a:xfrm>
          <a:prstGeom prst="rect">
            <a:avLst/>
          </a:prstGeom>
          <a:solidFill>
            <a:srgbClr val="0F172A"/>
          </a:solidFill>
          <a:ln>
            <a:solidFill>
              <a:srgbClr val="CBD5E1"/>
            </a:solidFill>
          </a:ln>
        </p:spPr>
      </p:sp>
      <p:sp>
        <p:nvSpPr>
          <p:cNvPr id="301" name="tbl-text-301"/>
          <p:cNvSpPr txBox="1"/>
          <p:nvPr/>
        </p:nvSpPr>
        <p:spPr>
          <a:xfrm>
            <a:off x="900000" y="2750000"/>
            <a:ext cx="43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1">
                <a:solidFill>
                  <a:srgbClr val="FFFFFF"/>
                </a:solidFill>
                <a:latin typeface="Pretendard"/>
                <a:ea typeface="Pretendard"/>
              </a:rPr>
              <a:t>Item</a:t>
            </a:r>
            <a:endParaRPr lang="ko-KR" sz="1900"/>
          </a:p>
        </p:txBody>
      </p:sp>
      <p:sp>
        <p:nvSpPr>
          <p:cNvPr id="302" name="tbl-bg-302"/>
          <p:cNvSpPr/>
          <p:nvPr/>
        </p:nvSpPr>
        <p:spPr>
          <a:xfrm>
            <a:off x="5200000" y="2750000"/>
            <a:ext cx="3600000" cy="730000"/>
          </a:xfrm>
          <a:prstGeom prst="rect">
            <a:avLst/>
          </a:prstGeom>
          <a:solidFill>
            <a:srgbClr val="0F172A"/>
          </a:solidFill>
          <a:ln>
            <a:solidFill>
              <a:srgbClr val="CBD5E1"/>
            </a:solidFill>
          </a:ln>
        </p:spPr>
      </p:sp>
      <p:sp>
        <p:nvSpPr>
          <p:cNvPr id="303" name="tbl-text-303"/>
          <p:cNvSpPr txBox="1"/>
          <p:nvPr/>
        </p:nvSpPr>
        <p:spPr>
          <a:xfrm>
            <a:off x="5200000" y="2750000"/>
            <a:ext cx="36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1">
                <a:solidFill>
                  <a:srgbClr val="FFFFFF"/>
                </a:solidFill>
                <a:latin typeface="Pretendard"/>
                <a:ea typeface="Pretendard"/>
              </a:rPr>
              <a:t>Maintenance</a:t>
            </a:r>
            <a:endParaRPr lang="ko-KR" sz="1900"/>
          </a:p>
        </p:txBody>
      </p:sp>
      <p:sp>
        <p:nvSpPr>
          <p:cNvPr id="304" name="tbl-bg-304"/>
          <p:cNvSpPr/>
          <p:nvPr/>
        </p:nvSpPr>
        <p:spPr>
          <a:xfrm>
            <a:off x="8800000" y="2750000"/>
            <a:ext cx="3600000" cy="730000"/>
          </a:xfrm>
          <a:prstGeom prst="rect">
            <a:avLst/>
          </a:prstGeom>
          <a:solidFill>
            <a:srgbClr val="0F172A"/>
          </a:solidFill>
          <a:ln>
            <a:solidFill>
              <a:srgbClr val="CBD5E1"/>
            </a:solidFill>
          </a:ln>
        </p:spPr>
      </p:sp>
      <p:sp>
        <p:nvSpPr>
          <p:cNvPr id="305" name="tbl-text-305"/>
          <p:cNvSpPr txBox="1"/>
          <p:nvPr/>
        </p:nvSpPr>
        <p:spPr>
          <a:xfrm>
            <a:off x="8800000" y="2750000"/>
            <a:ext cx="36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1">
                <a:solidFill>
                  <a:srgbClr val="FFFFFF"/>
                </a:solidFill>
                <a:latin typeface="Pretendard"/>
                <a:ea typeface="Pretendard"/>
              </a:rPr>
              <a:t>Vibe</a:t>
            </a:r>
            <a:endParaRPr lang="ko-KR" sz="1900"/>
          </a:p>
        </p:txBody>
      </p:sp>
      <p:sp>
        <p:nvSpPr>
          <p:cNvPr id="306" name="tbl-bg-306"/>
          <p:cNvSpPr/>
          <p:nvPr/>
        </p:nvSpPr>
        <p:spPr>
          <a:xfrm>
            <a:off x="12400000" y="2750000"/>
            <a:ext cx="3600000" cy="730000"/>
          </a:xfrm>
          <a:prstGeom prst="rect">
            <a:avLst/>
          </a:prstGeom>
          <a:solidFill>
            <a:srgbClr val="0F172A"/>
          </a:solidFill>
          <a:ln>
            <a:solidFill>
              <a:srgbClr val="CBD5E1"/>
            </a:solidFill>
          </a:ln>
        </p:spPr>
      </p:sp>
      <p:sp>
        <p:nvSpPr>
          <p:cNvPr id="307" name="tbl-text-307"/>
          <p:cNvSpPr txBox="1"/>
          <p:nvPr/>
        </p:nvSpPr>
        <p:spPr>
          <a:xfrm>
            <a:off x="12400000" y="2750000"/>
            <a:ext cx="36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1">
                <a:solidFill>
                  <a:srgbClr val="FFFFFF"/>
                </a:solidFill>
                <a:latin typeface="Pretendard"/>
                <a:ea typeface="Pretendard"/>
              </a:rPr>
              <a:t>Selected</a:t>
            </a:r>
            <a:endParaRPr lang="ko-KR" sz="1900"/>
          </a:p>
        </p:txBody>
      </p:sp>
      <p:sp>
        <p:nvSpPr>
          <p:cNvPr id="308" name="tbl-bg-308"/>
          <p:cNvSpPr/>
          <p:nvPr/>
        </p:nvSpPr>
        <p:spPr>
          <a:xfrm>
            <a:off x="900000" y="3480000"/>
            <a:ext cx="4300000" cy="73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309" name="tbl-text-309"/>
          <p:cNvSpPr txBox="1"/>
          <p:nvPr/>
        </p:nvSpPr>
        <p:spPr>
          <a:xfrm>
            <a:off x="900000" y="3480000"/>
            <a:ext cx="43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Requirement Fit</a:t>
            </a:r>
            <a:endParaRPr lang="ko-KR" sz="1900"/>
          </a:p>
        </p:txBody>
      </p:sp>
      <p:sp>
        <p:nvSpPr>
          <p:cNvPr id="310" name="tbl-bg-310"/>
          <p:cNvSpPr/>
          <p:nvPr/>
        </p:nvSpPr>
        <p:spPr>
          <a:xfrm>
            <a:off x="5200000" y="3480000"/>
            <a:ext cx="3600000" cy="73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311" name="tbl-text-311"/>
          <p:cNvSpPr txBox="1"/>
          <p:nvPr/>
        </p:nvSpPr>
        <p:spPr>
          <a:xfrm>
            <a:off x="5200000" y="3480000"/>
            <a:ext cx="36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PASS</a:t>
            </a:r>
            <a:endParaRPr lang="ko-KR" sz="1900"/>
          </a:p>
        </p:txBody>
      </p:sp>
      <p:sp>
        <p:nvSpPr>
          <p:cNvPr id="312" name="tbl-bg-312"/>
          <p:cNvSpPr/>
          <p:nvPr/>
        </p:nvSpPr>
        <p:spPr>
          <a:xfrm>
            <a:off x="8800000" y="3480000"/>
            <a:ext cx="3600000" cy="73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313" name="tbl-text-313"/>
          <p:cNvSpPr txBox="1"/>
          <p:nvPr/>
        </p:nvSpPr>
        <p:spPr>
          <a:xfrm>
            <a:off x="8800000" y="3480000"/>
            <a:ext cx="36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TBD</a:t>
            </a:r>
            <a:endParaRPr lang="ko-KR" sz="1900"/>
          </a:p>
        </p:txBody>
      </p:sp>
      <p:sp>
        <p:nvSpPr>
          <p:cNvPr id="314" name="tbl-bg-314"/>
          <p:cNvSpPr/>
          <p:nvPr/>
        </p:nvSpPr>
        <p:spPr>
          <a:xfrm>
            <a:off x="12400000" y="3480000"/>
            <a:ext cx="3600000" cy="73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315" name="tbl-text-315"/>
          <p:cNvSpPr txBox="1"/>
          <p:nvPr/>
        </p:nvSpPr>
        <p:spPr>
          <a:xfrm>
            <a:off x="12400000" y="3480000"/>
            <a:ext cx="36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TBD</a:t>
            </a:r>
            <a:endParaRPr lang="ko-KR" sz="1900"/>
          </a:p>
        </p:txBody>
      </p:sp>
      <p:sp>
        <p:nvSpPr>
          <p:cNvPr id="316" name="tbl-bg-316"/>
          <p:cNvSpPr/>
          <p:nvPr/>
        </p:nvSpPr>
        <p:spPr>
          <a:xfrm>
            <a:off x="900000" y="4210000"/>
            <a:ext cx="4300000" cy="73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317" name="tbl-text-317"/>
          <p:cNvSpPr txBox="1"/>
          <p:nvPr/>
        </p:nvSpPr>
        <p:spPr>
          <a:xfrm>
            <a:off x="900000" y="4210000"/>
            <a:ext cx="43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Design Consistency</a:t>
            </a:r>
            <a:endParaRPr lang="ko-KR" sz="1900"/>
          </a:p>
        </p:txBody>
      </p:sp>
      <p:sp>
        <p:nvSpPr>
          <p:cNvPr id="318" name="tbl-bg-318"/>
          <p:cNvSpPr/>
          <p:nvPr/>
        </p:nvSpPr>
        <p:spPr>
          <a:xfrm>
            <a:off x="5200000" y="4210000"/>
            <a:ext cx="3600000" cy="73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319" name="tbl-text-319"/>
          <p:cNvSpPr txBox="1"/>
          <p:nvPr/>
        </p:nvSpPr>
        <p:spPr>
          <a:xfrm>
            <a:off x="5200000" y="4210000"/>
            <a:ext cx="36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PASS</a:t>
            </a:r>
            <a:endParaRPr lang="ko-KR" sz="1900"/>
          </a:p>
        </p:txBody>
      </p:sp>
      <p:sp>
        <p:nvSpPr>
          <p:cNvPr id="320" name="tbl-bg-320"/>
          <p:cNvSpPr/>
          <p:nvPr/>
        </p:nvSpPr>
        <p:spPr>
          <a:xfrm>
            <a:off x="8800000" y="4210000"/>
            <a:ext cx="3600000" cy="73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321" name="tbl-text-321"/>
          <p:cNvSpPr txBox="1"/>
          <p:nvPr/>
        </p:nvSpPr>
        <p:spPr>
          <a:xfrm>
            <a:off x="8800000" y="4210000"/>
            <a:ext cx="36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TBD</a:t>
            </a:r>
            <a:endParaRPr lang="ko-KR" sz="1900"/>
          </a:p>
        </p:txBody>
      </p:sp>
      <p:sp>
        <p:nvSpPr>
          <p:cNvPr id="322" name="tbl-bg-322"/>
          <p:cNvSpPr/>
          <p:nvPr/>
        </p:nvSpPr>
        <p:spPr>
          <a:xfrm>
            <a:off x="12400000" y="4210000"/>
            <a:ext cx="3600000" cy="73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323" name="tbl-text-323"/>
          <p:cNvSpPr txBox="1"/>
          <p:nvPr/>
        </p:nvSpPr>
        <p:spPr>
          <a:xfrm>
            <a:off x="12400000" y="4210000"/>
            <a:ext cx="36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TBD</a:t>
            </a:r>
            <a:endParaRPr lang="ko-KR" sz="1900"/>
          </a:p>
        </p:txBody>
      </p:sp>
      <p:sp>
        <p:nvSpPr>
          <p:cNvPr id="324" name="tbl-bg-324"/>
          <p:cNvSpPr/>
          <p:nvPr/>
        </p:nvSpPr>
        <p:spPr>
          <a:xfrm>
            <a:off x="900000" y="4940000"/>
            <a:ext cx="4300000" cy="73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325" name="tbl-text-325"/>
          <p:cNvSpPr txBox="1"/>
          <p:nvPr/>
        </p:nvSpPr>
        <p:spPr>
          <a:xfrm>
            <a:off x="900000" y="4940000"/>
            <a:ext cx="43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Code Minimality</a:t>
            </a:r>
            <a:endParaRPr lang="ko-KR" sz="1900"/>
          </a:p>
        </p:txBody>
      </p:sp>
      <p:sp>
        <p:nvSpPr>
          <p:cNvPr id="326" name="tbl-bg-326"/>
          <p:cNvSpPr/>
          <p:nvPr/>
        </p:nvSpPr>
        <p:spPr>
          <a:xfrm>
            <a:off x="5200000" y="4940000"/>
            <a:ext cx="3600000" cy="73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327" name="tbl-text-327"/>
          <p:cNvSpPr txBox="1"/>
          <p:nvPr/>
        </p:nvSpPr>
        <p:spPr>
          <a:xfrm>
            <a:off x="5200000" y="4940000"/>
            <a:ext cx="36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PASS</a:t>
            </a:r>
            <a:endParaRPr lang="ko-KR" sz="1900"/>
          </a:p>
        </p:txBody>
      </p:sp>
      <p:sp>
        <p:nvSpPr>
          <p:cNvPr id="328" name="tbl-bg-328"/>
          <p:cNvSpPr/>
          <p:nvPr/>
        </p:nvSpPr>
        <p:spPr>
          <a:xfrm>
            <a:off x="8800000" y="4940000"/>
            <a:ext cx="3600000" cy="73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329" name="tbl-text-329"/>
          <p:cNvSpPr txBox="1"/>
          <p:nvPr/>
        </p:nvSpPr>
        <p:spPr>
          <a:xfrm>
            <a:off x="8800000" y="4940000"/>
            <a:ext cx="36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TBD</a:t>
            </a:r>
            <a:endParaRPr lang="ko-KR" sz="1900"/>
          </a:p>
        </p:txBody>
      </p:sp>
      <p:sp>
        <p:nvSpPr>
          <p:cNvPr id="330" name="tbl-bg-330"/>
          <p:cNvSpPr/>
          <p:nvPr/>
        </p:nvSpPr>
        <p:spPr>
          <a:xfrm>
            <a:off x="12400000" y="4940000"/>
            <a:ext cx="3600000" cy="73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331" name="tbl-text-331"/>
          <p:cNvSpPr txBox="1"/>
          <p:nvPr/>
        </p:nvSpPr>
        <p:spPr>
          <a:xfrm>
            <a:off x="12400000" y="4940000"/>
            <a:ext cx="36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TBD</a:t>
            </a:r>
            <a:endParaRPr lang="ko-KR" sz="1900"/>
          </a:p>
        </p:txBody>
      </p:sp>
      <p:sp>
        <p:nvSpPr>
          <p:cNvPr id="332" name="tbl-bg-332"/>
          <p:cNvSpPr/>
          <p:nvPr/>
        </p:nvSpPr>
        <p:spPr>
          <a:xfrm>
            <a:off x="900000" y="5670000"/>
            <a:ext cx="4300000" cy="73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333" name="tbl-text-333"/>
          <p:cNvSpPr txBox="1"/>
          <p:nvPr/>
        </p:nvSpPr>
        <p:spPr>
          <a:xfrm>
            <a:off x="900000" y="5670000"/>
            <a:ext cx="43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UT/ST Evidence</a:t>
            </a:r>
            <a:endParaRPr lang="ko-KR" sz="1900"/>
          </a:p>
        </p:txBody>
      </p:sp>
      <p:sp>
        <p:nvSpPr>
          <p:cNvPr id="334" name="tbl-bg-334"/>
          <p:cNvSpPr/>
          <p:nvPr/>
        </p:nvSpPr>
        <p:spPr>
          <a:xfrm>
            <a:off x="5200000" y="5670000"/>
            <a:ext cx="3600000" cy="73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335" name="tbl-text-335"/>
          <p:cNvSpPr txBox="1"/>
          <p:nvPr/>
        </p:nvSpPr>
        <p:spPr>
          <a:xfrm>
            <a:off x="5200000" y="5670000"/>
            <a:ext cx="36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214/214 PASS</a:t>
            </a:r>
            <a:endParaRPr lang="ko-KR" sz="1900"/>
          </a:p>
        </p:txBody>
      </p:sp>
      <p:sp>
        <p:nvSpPr>
          <p:cNvPr id="336" name="tbl-bg-336"/>
          <p:cNvSpPr/>
          <p:nvPr/>
        </p:nvSpPr>
        <p:spPr>
          <a:xfrm>
            <a:off x="8800000" y="5670000"/>
            <a:ext cx="3600000" cy="73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337" name="tbl-text-337"/>
          <p:cNvSpPr txBox="1"/>
          <p:nvPr/>
        </p:nvSpPr>
        <p:spPr>
          <a:xfrm>
            <a:off x="8800000" y="5670000"/>
            <a:ext cx="36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TBD</a:t>
            </a:r>
            <a:endParaRPr lang="ko-KR" sz="1900"/>
          </a:p>
        </p:txBody>
      </p:sp>
      <p:sp>
        <p:nvSpPr>
          <p:cNvPr id="338" name="tbl-bg-338"/>
          <p:cNvSpPr/>
          <p:nvPr/>
        </p:nvSpPr>
        <p:spPr>
          <a:xfrm>
            <a:off x="12400000" y="5670000"/>
            <a:ext cx="3600000" cy="73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339" name="tbl-text-339"/>
          <p:cNvSpPr txBox="1"/>
          <p:nvPr/>
        </p:nvSpPr>
        <p:spPr>
          <a:xfrm>
            <a:off x="12400000" y="5670000"/>
            <a:ext cx="36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TBD</a:t>
            </a:r>
            <a:endParaRPr lang="ko-KR" sz="1900"/>
          </a:p>
        </p:txBody>
      </p:sp>
      <p:sp>
        <p:nvSpPr>
          <p:cNvPr id="340" name="tbl-bg-340"/>
          <p:cNvSpPr/>
          <p:nvPr/>
        </p:nvSpPr>
        <p:spPr>
          <a:xfrm>
            <a:off x="900000" y="6400000"/>
            <a:ext cx="4300000" cy="73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341" name="tbl-text-341"/>
          <p:cNvSpPr txBox="1"/>
          <p:nvPr/>
        </p:nvSpPr>
        <p:spPr>
          <a:xfrm>
            <a:off x="900000" y="6400000"/>
            <a:ext cx="43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Final Decision</a:t>
            </a:r>
            <a:endParaRPr lang="ko-KR" sz="1900"/>
          </a:p>
        </p:txBody>
      </p:sp>
      <p:sp>
        <p:nvSpPr>
          <p:cNvPr id="342" name="tbl-bg-342"/>
          <p:cNvSpPr/>
          <p:nvPr/>
        </p:nvSpPr>
        <p:spPr>
          <a:xfrm>
            <a:off x="5200000" y="6400000"/>
            <a:ext cx="3600000" cy="73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343" name="tbl-text-343"/>
          <p:cNvSpPr txBox="1"/>
          <p:nvPr/>
        </p:nvSpPr>
        <p:spPr>
          <a:xfrm>
            <a:off x="5200000" y="6400000"/>
            <a:ext cx="36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Candidate A</a:t>
            </a:r>
            <a:endParaRPr lang="ko-KR" sz="1900"/>
          </a:p>
        </p:txBody>
      </p:sp>
      <p:sp>
        <p:nvSpPr>
          <p:cNvPr id="344" name="tbl-bg-344"/>
          <p:cNvSpPr/>
          <p:nvPr/>
        </p:nvSpPr>
        <p:spPr>
          <a:xfrm>
            <a:off x="8800000" y="6400000"/>
            <a:ext cx="3600000" cy="73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345" name="tbl-text-345"/>
          <p:cNvSpPr txBox="1"/>
          <p:nvPr/>
        </p:nvSpPr>
        <p:spPr>
          <a:xfrm>
            <a:off x="8800000" y="6400000"/>
            <a:ext cx="36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Candidate B</a:t>
            </a:r>
            <a:endParaRPr lang="ko-KR" sz="1900"/>
          </a:p>
        </p:txBody>
      </p:sp>
      <p:sp>
        <p:nvSpPr>
          <p:cNvPr id="346" name="tbl-bg-346"/>
          <p:cNvSpPr/>
          <p:nvPr/>
        </p:nvSpPr>
        <p:spPr>
          <a:xfrm>
            <a:off x="12400000" y="6400000"/>
            <a:ext cx="3600000" cy="730000"/>
          </a:xfrm>
          <a:prstGeom prst="rect">
            <a:avLst/>
          </a:prstGeom>
          <a:solidFill>
            <a:srgbClr val="FFFFFF"/>
          </a:solidFill>
          <a:ln>
            <a:solidFill>
              <a:srgbClr val="CBD5E1"/>
            </a:solidFill>
          </a:ln>
        </p:spPr>
      </p:sp>
      <p:sp>
        <p:nvSpPr>
          <p:cNvPr id="347" name="tbl-text-347"/>
          <p:cNvSpPr txBox="1"/>
          <p:nvPr/>
        </p:nvSpPr>
        <p:spPr>
          <a:xfrm>
            <a:off x="12400000" y="6400000"/>
            <a:ext cx="3600000" cy="73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ctr"/>
            <a:r>
              <a:rPr lang="ko-KR" sz="1900" b="0">
                <a:solidFill>
                  <a:srgbClr val="1F2937"/>
                </a:solidFill>
                <a:latin typeface="Pretendard"/>
                <a:ea typeface="Pretendard"/>
              </a:rPr>
              <a:t>TBD</a:t>
            </a:r>
            <a:endParaRPr lang="ko-KR" sz="1900"/>
          </a:p>
        </p:txBody>
      </p:sp>
      <p:sp>
        <p:nvSpPr>
          <p:cNvPr id="60" name="note"/>
          <p:cNvSpPr txBox="1"/>
          <p:nvPr/>
        </p:nvSpPr>
        <p:spPr>
          <a:xfrm>
            <a:off x="900000" y="7850000"/>
            <a:ext cx="14550000" cy="1050000"/>
          </a:xfrm>
          <a:prstGeom prst="roundRect">
            <a:avLst/>
          </a:prstGeom>
          <a:solidFill>
            <a:srgbClr val="E0F2FE"/>
          </a:solidFill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750" b="1">
                <a:solidFill>
                  <a:srgbClr val="0F172A"/>
                </a:solidFill>
                <a:latin typeface="Pretendard"/>
                <a:ea typeface="Pretendard"/>
              </a:rPr>
              <a:t>발표 전 업데이트</a:t>
            </a:r>
            <a:endParaRPr lang="ko-KR" sz="2750"/>
          </a:p>
          <a:p>
            <a:pPr algn="l"/>
            <a:r>
              <a:rPr lang="ko-KR" sz="2750" b="1">
                <a:solidFill>
                  <a:srgbClr val="0F172A"/>
                </a:solidFill>
                <a:latin typeface="Pretendard"/>
                <a:ea typeface="Pretendard"/>
              </a:rPr>
              <a:t>Vibe 결과물이 확보되면 TBD 칸만 채우고 Selected 열에서 최종 선택을 표시한다.</a:t>
            </a:r>
            <a:endParaRPr lang="ko-KR" sz="2750"/>
          </a:p>
        </p:txBody>
      </p:sp>
      <p:sp>
        <p:nvSpPr>
          <p:cNvPr id="900" name="footer"/>
          <p:cNvSpPr txBox="1"/>
          <p:nvPr/>
        </p:nvSpPr>
        <p:spPr>
          <a:xfrm>
            <a:off x="1010000" y="12820000"/>
            <a:ext cx="22000000" cy="420000"/>
          </a:xfrm>
          <a:prstGeom prst="roundRect">
            <a:avLst/>
          </a:prstGeom>
          <a:noFill/>
          <a:ln>
            <a:noFill/>
          </a:ln>
        </p:spPr>
        <p:txBody>
          <a:bodyPr wrap="square" lIns="220000" tIns="130000" rIns="220000" bIns="130000"/>
          <a:lstStyle/>
          <a:p>
            <a:pPr algn="l"/>
            <a:r>
              <a:rPr lang="ko-KR" sz="2050" b="0">
                <a:solidFill>
                  <a:srgbClr val="64748B"/>
                </a:solidFill>
                <a:latin typeface="Pretendard"/>
                <a:ea typeface="Pretendard"/>
              </a:rPr>
              <a:t>6주차 발표 보강 | Maintenance vs Vibe 비교 구조 | slide 25</a:t>
            </a:r>
            <a:endParaRPr lang="ko-KR" sz="2050"/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bg xmlns:r="http://schemas.openxmlformats.org/officeDocument/2006/relationships">
      <p:bgPr>
        <a:solidFill>
          <a:srgbClr val="EEEEEE"/>
        </a:solidFill>
      </p:bgPr>
    </p:bg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-508000" y="3581400"/>
            <a:ext cx="25400000" cy="127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6502400" y="6845300"/>
            <a:ext cx="13970000" cy="12700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18288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Part1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28800" y="1879600"/>
            <a:ext cx="17005300" cy="1308100"/>
          </a:xfrm>
          <a:prstGeom prst="rect">
            <a:avLst/>
          </a:prstGeom>
        </p:spPr>
        <p:txBody>
          <a:bodyPr anchor="t" rtlCol="false" lIns="0" tIns="46566" rIns="0" bIns="0"/>
          <a:lstStyle/>
          <a:p>
            <a:pPr algn="l" lvl="0">
              <a:lnSpc>
                <a:spcPct val="107899"/>
              </a:lnSpc>
            </a:pPr>
            <a:r>
              <a:rPr lang="en-US" sz="7333" b="false" i="false" u="none" strike="noStrike" spc="-3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: 핵심 기능(Refined)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9591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SRS</a:t>
            </a:r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1600200" y="4508500"/>
            <a:ext cx="6781800" cy="7950200"/>
          </a:xfrm>
          <a:prstGeom prst="rect">
            <a:avLst/>
          </a:prstGeom>
        </p:spPr>
      </p:pic>
      <p:sp>
        <p:nvSpPr>
          <p:cNvPr name="TextBox 12" id="12"/>
          <p:cNvSpPr txBox="true"/>
          <p:nvPr/>
        </p:nvSpPr>
        <p:spPr>
          <a:xfrm rot="0">
            <a:off x="3022600" y="5054600"/>
            <a:ext cx="3949700" cy="495300"/>
          </a:xfrm>
          <a:prstGeom prst="rect">
            <a:avLst/>
          </a:prstGeom>
        </p:spPr>
        <p:txBody>
          <a:bodyPr anchor="t" rtlCol="false" lIns="0" tIns="17780" rIns="0" bIns="0"/>
          <a:lstStyle/>
          <a:p>
            <a:pPr algn="ctr" lvl="0">
              <a:lnSpc>
                <a:spcPct val="107899"/>
              </a:lnSpc>
            </a:pPr>
            <a:r>
              <a:rPr lang="en-US" sz="2800" b="false" i="false" u="none" strike="noStrike" spc="-1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[ 주행 관련 제어기능 ]</a:t>
            </a:r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 rot="0">
            <a:off x="1943100" y="8153400"/>
            <a:ext cx="6108700" cy="38989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8839200" y="5549900"/>
            <a:ext cx="6781800" cy="5880100"/>
          </a:xfrm>
          <a:prstGeom prst="rect">
            <a:avLst/>
          </a:prstGeom>
        </p:spPr>
      </p:pic>
      <p:sp>
        <p:nvSpPr>
          <p:cNvPr name="TextBox 15" id="15"/>
          <p:cNvSpPr txBox="true"/>
          <p:nvPr/>
        </p:nvSpPr>
        <p:spPr>
          <a:xfrm rot="0">
            <a:off x="10261600" y="6413500"/>
            <a:ext cx="3949700" cy="495300"/>
          </a:xfrm>
          <a:prstGeom prst="rect">
            <a:avLst/>
          </a:prstGeom>
        </p:spPr>
        <p:txBody>
          <a:bodyPr anchor="t" rtlCol="false" lIns="0" tIns="17780" rIns="0" bIns="0"/>
          <a:lstStyle/>
          <a:p>
            <a:pPr algn="ctr" lvl="0">
              <a:lnSpc>
                <a:spcPct val="107899"/>
              </a:lnSpc>
            </a:pPr>
            <a:r>
              <a:rPr lang="en-US" sz="2800" b="false" i="false" u="none" strike="noStrike" spc="-1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[ 채널 통합 전략 ]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9575800" y="8978900"/>
            <a:ext cx="5321300" cy="17526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ctr" lvl="0">
              <a:lnSpc>
                <a:spcPct val="116199"/>
              </a:lnSpc>
            </a:pPr>
            <a:r>
              <a:rPr lang="en-US" sz="2466" b="false" i="false" u="none" strike="noStrike">
                <a:solidFill>
                  <a:srgbClr val="000000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온오프라인을 연계한 옴니채널</a:t>
            </a:r>
          </a:p>
          <a:p>
            <a:pPr algn="ctr" lvl="0">
              <a:lnSpc>
                <a:spcPct val="116199"/>
              </a:lnSpc>
            </a:pPr>
            <a:r>
              <a:rPr lang="en-US" sz="2466" b="false" i="false" u="none" strike="noStrike">
                <a:solidFill>
                  <a:srgbClr val="000000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경험 설계를 작성해주세요.</a:t>
            </a:r>
          </a:p>
          <a:p>
            <a:pPr algn="ctr" lvl="0">
              <a:lnSpc>
                <a:spcPct val="116199"/>
              </a:lnSpc>
            </a:pPr>
            <a:r>
              <a:rPr lang="en-US" sz="2466" b="false" i="false" u="none" strike="noStrike">
                <a:solidFill>
                  <a:srgbClr val="000000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소셜미디어와 현장 이벤트의</a:t>
            </a:r>
          </a:p>
          <a:p>
            <a:pPr algn="ctr" lvl="0">
              <a:lnSpc>
                <a:spcPct val="116199"/>
              </a:lnSpc>
            </a:pPr>
            <a:r>
              <a:rPr lang="en-US" sz="2466" b="false" i="false" u="none" strike="noStrike">
                <a:solidFill>
                  <a:srgbClr val="000000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시너지 창출 방안을 설명해주세요.</a:t>
            </a:r>
          </a:p>
        </p:txBody>
      </p:sp>
      <p:pic>
        <p:nvPicPr>
          <p:cNvPr name="Picture 17" id="17"/>
          <p:cNvPicPr>
            <a:picLocks noChangeAspect="true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11658600" y="7353300"/>
            <a:ext cx="1079500" cy="10795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4292600" y="5715000"/>
            <a:ext cx="1409700" cy="140970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12"/>
          <a:stretch>
            <a:fillRect/>
          </a:stretch>
        </p:blipFill>
        <p:spPr>
          <a:xfrm rot="0">
            <a:off x="8864600" y="4457700"/>
            <a:ext cx="6781800" cy="7950200"/>
          </a:xfrm>
          <a:prstGeom prst="rect">
            <a:avLst/>
          </a:prstGeom>
        </p:spPr>
      </p:pic>
      <p:sp>
        <p:nvSpPr>
          <p:cNvPr name="TextBox 20" id="20"/>
          <p:cNvSpPr txBox="true"/>
          <p:nvPr/>
        </p:nvSpPr>
        <p:spPr>
          <a:xfrm rot="0">
            <a:off x="10287000" y="5003800"/>
            <a:ext cx="3949700" cy="495300"/>
          </a:xfrm>
          <a:prstGeom prst="rect">
            <a:avLst/>
          </a:prstGeom>
        </p:spPr>
        <p:txBody>
          <a:bodyPr anchor="t" rtlCol="false" lIns="0" tIns="17780" rIns="0" bIns="0"/>
          <a:lstStyle/>
          <a:p>
            <a:pPr algn="ctr" lvl="0">
              <a:lnSpc>
                <a:spcPct val="107899"/>
              </a:lnSpc>
            </a:pPr>
            <a:r>
              <a:rPr lang="en-US" sz="2800" b="false" i="false" u="none" strike="noStrike" spc="-1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[ 청소 및 모드 제어기능 ]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9436100" y="8102600"/>
            <a:ext cx="5981700" cy="24257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just" lvl="1" marL="342900" indent="-342900">
              <a:lnSpc>
                <a:spcPct val="116199"/>
              </a:lnSpc>
              <a:buClr>
                <a:srgbClr val="000000"/>
              </a:buClr>
              <a:buFont typeface="Arial"/>
              <a:buChar char="●"/>
            </a:pPr>
            <a:r>
              <a:rPr lang="en-US" sz="2733" b="false" i="false" u="none" strike="noStrike">
                <a:solidFill>
                  <a:srgbClr val="000000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시스템은 자동으로 바닥면을 청소한다</a:t>
            </a:r>
          </a:p>
          <a:p>
            <a:pPr algn="just" lvl="1" marL="342900" indent="-342900">
              <a:lnSpc>
                <a:spcPct val="116199"/>
              </a:lnSpc>
              <a:buClr>
                <a:srgbClr val="000000"/>
              </a:buClr>
              <a:buFont typeface="Arial"/>
              <a:buChar char="●"/>
            </a:pPr>
            <a:r>
              <a:rPr lang="en-US" sz="2733" b="false" i="false" u="none" strike="noStrike">
                <a:solidFill>
                  <a:srgbClr val="000000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센서를 통해 먼지를 발견 시, 일정 시간 동안 강력 청소(boost 모드)를 한다.</a:t>
            </a:r>
          </a:p>
          <a:p>
            <a:pPr algn="just" lvl="1" marL="342900" indent="-342900">
              <a:lnSpc>
                <a:spcPct val="116199"/>
              </a:lnSpc>
              <a:buClr>
                <a:srgbClr val="000000"/>
              </a:buClr>
              <a:buFont typeface="Arial"/>
              <a:buChar char="●"/>
            </a:pPr>
            <a:r>
              <a:rPr lang="en-US" sz="2733" b="false" i="false" u="none" strike="noStrike">
                <a:solidFill>
                  <a:srgbClr val="000000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강력 청소, 장애물 회피를 완료후에 다시 표준 청소 모드를 작동한다.</a:t>
            </a:r>
          </a:p>
        </p:txBody>
      </p:sp>
      <p:pic>
        <p:nvPicPr>
          <p:cNvPr name="Picture 22" id="22"/>
          <p:cNvPicPr>
            <a:picLocks noChangeAspect="true"/>
          </p:cNvPicPr>
          <p:nvPr/>
        </p:nvPicPr>
        <p:blipFill>
          <a:blip r:embed="rId13"/>
          <a:stretch>
            <a:fillRect/>
          </a:stretch>
        </p:blipFill>
        <p:spPr>
          <a:xfrm rot="0">
            <a:off x="16078200" y="4508500"/>
            <a:ext cx="6781800" cy="7950200"/>
          </a:xfrm>
          <a:prstGeom prst="rect">
            <a:avLst/>
          </a:prstGeom>
        </p:spPr>
      </p:pic>
      <p:sp>
        <p:nvSpPr>
          <p:cNvPr name="TextBox 23" id="23"/>
          <p:cNvSpPr txBox="true"/>
          <p:nvPr/>
        </p:nvSpPr>
        <p:spPr>
          <a:xfrm rot="0">
            <a:off x="17500600" y="5054600"/>
            <a:ext cx="3949700" cy="495300"/>
          </a:xfrm>
          <a:prstGeom prst="rect">
            <a:avLst/>
          </a:prstGeom>
        </p:spPr>
        <p:txBody>
          <a:bodyPr anchor="t" rtlCol="false" lIns="0" tIns="17780" rIns="0" bIns="0"/>
          <a:lstStyle/>
          <a:p>
            <a:pPr algn="ctr" lvl="0">
              <a:lnSpc>
                <a:spcPct val="107899"/>
              </a:lnSpc>
            </a:pPr>
            <a:r>
              <a:rPr lang="en-US" sz="2800" b="false" i="false" u="none" strike="noStrike" spc="-100">
                <a:solidFill>
                  <a:srgbClr val="FFFFFF"/>
                </a:solidFill>
                <a:latin typeface="Pretendard Medium"/>
                <a:ea typeface="Pretendard Medium"/>
                <a:cs typeface="Pretendard Medium"/>
              </a:rPr>
              <a:t>[ 센서 데이터 처리기능 ]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6725900" y="8153400"/>
            <a:ext cx="5803900" cy="34036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just" lvl="1" marL="342900" indent="-342900">
              <a:lnSpc>
                <a:spcPct val="116199"/>
              </a:lnSpc>
              <a:buClr>
                <a:srgbClr val="000000"/>
              </a:buClr>
              <a:buFont typeface="Arial"/>
              <a:buChar char="●"/>
            </a:pPr>
            <a:r>
              <a:rPr lang="en-US" sz="2733" b="false" i="false" u="none" strike="noStrike">
                <a:solidFill>
                  <a:srgbClr val="FFFFFF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시스템은 실시간으로 복합 방향의 장애물 유무를 감지한다.</a:t>
            </a:r>
          </a:p>
          <a:p>
            <a:pPr algn="just" lvl="1" marL="342900" indent="-342900">
              <a:lnSpc>
                <a:spcPct val="116199"/>
              </a:lnSpc>
              <a:buClr>
                <a:srgbClr val="000000"/>
              </a:buClr>
              <a:buFont typeface="Arial"/>
              <a:buChar char="●"/>
            </a:pPr>
            <a:r>
              <a:rPr lang="en-US" sz="2733" b="false" i="false" u="none" strike="noStrike">
                <a:solidFill>
                  <a:srgbClr val="FFFFFF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시스템은 실시간으로 바닥의 먼지 유무를 감지한다.</a:t>
            </a:r>
          </a:p>
        </p:txBody>
      </p:sp>
      <p:pic>
        <p:nvPicPr>
          <p:cNvPr name="Picture 25" id="25"/>
          <p:cNvPicPr>
            <a:picLocks noChangeAspect="true"/>
          </p:cNvPicPr>
          <p:nvPr/>
        </p:nvPicPr>
        <p:blipFill>
          <a:blip r:embed="rId14"/>
          <a:stretch>
            <a:fillRect/>
          </a:stretch>
        </p:blipFill>
        <p:spPr>
          <a:xfrm rot="0">
            <a:off x="11493500" y="5715000"/>
            <a:ext cx="1397000" cy="1333500"/>
          </a:xfrm>
          <a:prstGeom prst="rect">
            <a:avLst/>
          </a:prstGeom>
        </p:spPr>
      </p:pic>
      <p:pic>
        <p:nvPicPr>
          <p:cNvPr name="Picture 26" id="26"/>
          <p:cNvPicPr>
            <a:picLocks noChangeAspect="true"/>
          </p:cNvPicPr>
          <p:nvPr/>
        </p:nvPicPr>
        <p:blipFill>
          <a:blip r:embed="rId15"/>
          <a:stretch>
            <a:fillRect/>
          </a:stretch>
        </p:blipFill>
        <p:spPr>
          <a:xfrm rot="0">
            <a:off x="18681700" y="5715000"/>
            <a:ext cx="1409700" cy="14097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bg xmlns:r="http://schemas.openxmlformats.org/officeDocument/2006/relationships">
      <p:bgPr>
        <a:solidFill>
          <a:srgbClr val="EEEEEE"/>
        </a:solidFill>
      </p:bgPr>
    </p:bg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-508000" y="3581400"/>
            <a:ext cx="25400000" cy="127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6502400" y="6845300"/>
            <a:ext cx="13970000" cy="12700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18288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Part1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28800" y="1879600"/>
            <a:ext cx="17005300" cy="1308100"/>
          </a:xfrm>
          <a:prstGeom prst="rect">
            <a:avLst/>
          </a:prstGeom>
        </p:spPr>
        <p:txBody>
          <a:bodyPr anchor="t" rtlCol="false" lIns="0" tIns="46566" rIns="0" bIns="0"/>
          <a:lstStyle/>
          <a:p>
            <a:pPr algn="l" lvl="0">
              <a:lnSpc>
                <a:spcPct val="107899"/>
              </a:lnSpc>
            </a:pPr>
            <a:r>
              <a:rPr lang="en-US" sz="7333" b="false" i="false" u="none" strike="noStrike" spc="-3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: FR &amp; NFR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9591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SDD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493000" y="7289800"/>
            <a:ext cx="9829800" cy="14224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7980" b="false" i="false" u="none" strike="noStrike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추가 수정사항 없습니다.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bg xmlns:r="http://schemas.openxmlformats.org/officeDocument/2006/relationships">
      <p:bgPr>
        <a:solidFill>
          <a:srgbClr val="EEEEEE"/>
        </a:solidFill>
      </p:bgPr>
    </p:bg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-508000" y="3581400"/>
            <a:ext cx="25400000" cy="127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6502400" y="6845300"/>
            <a:ext cx="13970000" cy="12700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18288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Part1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28800" y="1879600"/>
            <a:ext cx="17005300" cy="1308100"/>
          </a:xfrm>
          <a:prstGeom prst="rect">
            <a:avLst/>
          </a:prstGeom>
        </p:spPr>
        <p:txBody>
          <a:bodyPr anchor="t" rtlCol="false" lIns="0" tIns="46566" rIns="0" bIns="0"/>
          <a:lstStyle/>
          <a:p>
            <a:pPr algn="l" lvl="0">
              <a:lnSpc>
                <a:spcPct val="107899"/>
              </a:lnSpc>
            </a:pPr>
            <a:r>
              <a:rPr lang="en-US" sz="7333" b="false" i="false" u="none" strike="noStrike" spc="-3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: Use Cases Overview</a:t>
            </a:r>
            <a:r>
              <a:rPr lang="en-US" sz="7333" b="false" i="false" u="none" strike="noStrike" spc="-3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/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9591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SDD</a:t>
            </a:r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6946900" y="5334000"/>
            <a:ext cx="5080000" cy="68199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8">
            <a:alphaModFix amt="20000"/>
          </a:blip>
          <a:stretch>
            <a:fillRect/>
          </a:stretch>
        </p:blipFill>
        <p:spPr>
          <a:xfrm rot="0">
            <a:off x="7569200" y="7632700"/>
            <a:ext cx="3848100" cy="38100"/>
          </a:xfrm>
          <a:prstGeom prst="rect">
            <a:avLst/>
          </a:prstGeom>
        </p:spPr>
      </p:pic>
      <p:sp>
        <p:nvSpPr>
          <p:cNvPr name="TextBox 13" id="13"/>
          <p:cNvSpPr txBox="true"/>
          <p:nvPr/>
        </p:nvSpPr>
        <p:spPr>
          <a:xfrm rot="0">
            <a:off x="7569200" y="6464300"/>
            <a:ext cx="4000500" cy="7112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4000" b="false" i="false" u="none" strike="noStrike" spc="-200" cap="all">
                <a:solidFill>
                  <a:srgbClr val="000000"/>
                </a:solidFill>
                <a:latin typeface="Happiness Sans Bold"/>
                <a:ea typeface="Happiness Sans Bold"/>
                <a:cs typeface="Happiness Sans Bold"/>
              </a:rPr>
              <a:t>청소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7569200" y="8204200"/>
            <a:ext cx="4432300" cy="13970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32800"/>
              </a:lnSpc>
            </a:pPr>
            <a:r>
              <a:rPr lang="en-US" sz="2400" b="false" i="false" u="none" strike="noStrike" spc="-100" cap="all">
                <a:solidFill>
                  <a:srgbClr val="000000"/>
                </a:solidFill>
                <a:latin typeface="Happiness Sans Regular"/>
                <a:ea typeface="Happiness Sans Regular"/>
                <a:cs typeface="Happiness Sans Regular"/>
              </a:rPr>
              <a:t>UC4. Start Cleaning</a:t>
            </a:r>
          </a:p>
          <a:p>
            <a:pPr algn="l" lvl="0">
              <a:lnSpc>
                <a:spcPct val="132800"/>
              </a:lnSpc>
            </a:pPr>
            <a:r>
              <a:rPr lang="en-US" sz="2400" b="false" i="false" u="none" strike="noStrike" spc="-100" cap="all">
                <a:solidFill>
                  <a:srgbClr val="000000"/>
                </a:solidFill>
                <a:latin typeface="Happiness Sans Regular"/>
                <a:ea typeface="Happiness Sans Regular"/>
                <a:cs typeface="Happiness Sans Regular"/>
              </a:rPr>
              <a:t>UC9. Stop Cleaning</a:t>
            </a:r>
          </a:p>
          <a:p>
            <a:pPr algn="l" lvl="0">
              <a:lnSpc>
                <a:spcPct val="132800"/>
              </a:lnSpc>
            </a:pPr>
            <a:r>
              <a:rPr lang="en-US" sz="2400" b="false" i="false" u="none" strike="noStrike" spc="-100" cap="all">
                <a:solidFill>
                  <a:srgbClr val="000000"/>
                </a:solidFill>
                <a:latin typeface="Happiness Sans Regular"/>
                <a:ea typeface="Happiness Sans Regular"/>
                <a:cs typeface="Happiness Sans Regular"/>
              </a:rPr>
              <a:t>UC6. Adjust Boost Mode</a:t>
            </a:r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12306300" y="5334000"/>
            <a:ext cx="5080000" cy="68199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10">
            <a:alphaModFix amt="20000"/>
          </a:blip>
          <a:stretch>
            <a:fillRect/>
          </a:stretch>
        </p:blipFill>
        <p:spPr>
          <a:xfrm rot="0">
            <a:off x="12915900" y="7632700"/>
            <a:ext cx="3848100" cy="38100"/>
          </a:xfrm>
          <a:prstGeom prst="rect">
            <a:avLst/>
          </a:prstGeom>
        </p:spPr>
      </p:pic>
      <p:sp>
        <p:nvSpPr>
          <p:cNvPr name="TextBox 17" id="17"/>
          <p:cNvSpPr txBox="true"/>
          <p:nvPr/>
        </p:nvSpPr>
        <p:spPr>
          <a:xfrm rot="0">
            <a:off x="12915900" y="6464300"/>
            <a:ext cx="4000500" cy="7112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4000" b="false" i="false" u="none" strike="noStrike" spc="-200" cap="all">
                <a:solidFill>
                  <a:srgbClr val="FFFFFF"/>
                </a:solidFill>
                <a:latin typeface="Happiness Sans Bold"/>
                <a:ea typeface="Happiness Sans Bold"/>
                <a:cs typeface="Happiness Sans Bold"/>
              </a:rPr>
              <a:t>이동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2915900" y="8204200"/>
            <a:ext cx="3949700" cy="33782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32800"/>
              </a:lnSpc>
            </a:pPr>
            <a:r>
              <a:rPr lang="en-US" sz="2399" b="false" i="false" u="none" strike="noStrike" spc="-100" cap="all">
                <a:solidFill>
                  <a:srgbClr val="FFFFFF"/>
                </a:solidFill>
                <a:latin typeface="Happiness Sans Regular"/>
                <a:ea typeface="Happiness Sans Regular"/>
                <a:cs typeface="Happiness Sans Regular"/>
              </a:rPr>
              <a:t>UC3. Move Forward</a:t>
            </a:r>
          </a:p>
          <a:p>
            <a:pPr algn="l" lvl="0">
              <a:lnSpc>
                <a:spcPct val="132800"/>
              </a:lnSpc>
            </a:pPr>
            <a:r>
              <a:rPr lang="en-US" sz="2399" b="false" i="false" u="none" strike="noStrike" spc="-100" cap="all">
                <a:solidFill>
                  <a:srgbClr val="FFFFFF"/>
                </a:solidFill>
                <a:latin typeface="Happiness Sans Regular"/>
                <a:ea typeface="Happiness Sans Regular"/>
                <a:cs typeface="Happiness Sans Regular"/>
              </a:rPr>
              <a:t>UC5. Avoid Obstacle</a:t>
            </a:r>
          </a:p>
          <a:p>
            <a:pPr algn="l" lvl="0">
              <a:lnSpc>
                <a:spcPct val="132800"/>
              </a:lnSpc>
            </a:pPr>
            <a:r>
              <a:rPr lang="en-US" sz="2399" b="false" i="false" u="none" strike="noStrike" spc="-100" cap="all">
                <a:solidFill>
                  <a:srgbClr val="FFFFFF"/>
                </a:solidFill>
                <a:latin typeface="Happiness Sans Regular"/>
                <a:ea typeface="Happiness Sans Regular"/>
                <a:cs typeface="Happiness Sans Regular"/>
              </a:rPr>
              <a:t>UC8. Stop Moving</a:t>
            </a:r>
          </a:p>
          <a:p>
            <a:pPr algn="l" lvl="0">
              <a:lnSpc>
                <a:spcPct val="132800"/>
              </a:lnSpc>
            </a:pPr>
            <a:r>
              <a:rPr lang="en-US" sz="2399" b="false" i="false" u="none" strike="noStrike" spc="-100" cap="all">
                <a:solidFill>
                  <a:srgbClr val="FFFFFF"/>
                </a:solidFill>
                <a:latin typeface="Happiness Sans Regular"/>
                <a:ea typeface="Happiness Sans Regular"/>
                <a:cs typeface="Happiness Sans Regular"/>
              </a:rPr>
              <a:t>UC12. turn left</a:t>
            </a:r>
          </a:p>
          <a:p>
            <a:pPr algn="l" lvl="0">
              <a:lnSpc>
                <a:spcPct val="132800"/>
              </a:lnSpc>
            </a:pPr>
            <a:r>
              <a:rPr lang="en-US" sz="2399" b="false" i="false" u="none" strike="noStrike" spc="-100" cap="all">
                <a:solidFill>
                  <a:srgbClr val="FFFFFF"/>
                </a:solidFill>
                <a:latin typeface="Happiness Sans Regular"/>
                <a:ea typeface="Happiness Sans Regular"/>
                <a:cs typeface="Happiness Sans Regular"/>
              </a:rPr>
              <a:t>uc13. turn right</a:t>
            </a:r>
          </a:p>
          <a:p>
            <a:pPr algn="l" lvl="0">
              <a:lnSpc>
                <a:spcPct val="132800"/>
              </a:lnSpc>
            </a:pPr>
            <a:r>
              <a:rPr lang="en-US" sz="2399" b="false" i="false" u="none" strike="noStrike" spc="-100" cap="all">
                <a:solidFill>
                  <a:srgbClr val="FFFFFF"/>
                </a:solidFill>
                <a:latin typeface="Happiness Sans Regular"/>
                <a:ea typeface="Happiness Sans Regular"/>
                <a:cs typeface="Happiness Sans Regular"/>
              </a:rPr>
              <a:t>uc14. move backwArd</a:t>
            </a:r>
          </a:p>
          <a:p>
            <a:pPr algn="l" lvl="0">
              <a:lnSpc>
                <a:spcPct val="132800"/>
              </a:lnSpc>
            </a:pPr>
            <a:r>
              <a:rPr lang="en-US" sz="2533" b="false" i="false" u="none" strike="noStrike" spc="-100" cap="all">
                <a:solidFill>
                  <a:srgbClr val="FFFFFF"/>
                </a:solidFill>
                <a:latin typeface="Happiness Sans Regular"/>
                <a:ea typeface="Happiness Sans Regular"/>
                <a:cs typeface="Happiness Sans Regular"/>
              </a:rPr>
              <a:t/>
            </a:r>
          </a:p>
        </p:txBody>
      </p:sp>
      <p:pic>
        <p:nvPicPr>
          <p:cNvPr name="Picture 19" id="19"/>
          <p:cNvPicPr>
            <a:picLocks noChangeAspect="true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17665700" y="5334000"/>
            <a:ext cx="5080000" cy="6819900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8">
            <a:alphaModFix amt="20000"/>
          </a:blip>
          <a:stretch>
            <a:fillRect/>
          </a:stretch>
        </p:blipFill>
        <p:spPr>
          <a:xfrm rot="0">
            <a:off x="18275300" y="7632700"/>
            <a:ext cx="3848100" cy="38100"/>
          </a:xfrm>
          <a:prstGeom prst="rect">
            <a:avLst/>
          </a:prstGeom>
        </p:spPr>
      </p:pic>
      <p:sp>
        <p:nvSpPr>
          <p:cNvPr name="TextBox 21" id="21"/>
          <p:cNvSpPr txBox="true"/>
          <p:nvPr/>
        </p:nvSpPr>
        <p:spPr>
          <a:xfrm rot="0">
            <a:off x="18275300" y="6464300"/>
            <a:ext cx="4000500" cy="7112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4000" b="false" i="false" u="none" strike="noStrike" spc="-200" cap="all">
                <a:solidFill>
                  <a:srgbClr val="2C2C2C"/>
                </a:solidFill>
                <a:latin typeface="Happiness Sans Bold"/>
                <a:ea typeface="Happiness Sans Bold"/>
                <a:cs typeface="Happiness Sans Bold"/>
              </a:rPr>
              <a:t>모드 전환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8211800" y="8204200"/>
            <a:ext cx="4267200" cy="18923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32800"/>
              </a:lnSpc>
            </a:pPr>
            <a:r>
              <a:rPr lang="en-US" sz="2400" b="false" i="false" u="none" strike="noStrike" spc="-100" cap="all">
                <a:solidFill>
                  <a:srgbClr val="2C2C2C"/>
                </a:solidFill>
                <a:latin typeface="Happiness Sans Regular"/>
                <a:ea typeface="Happiness Sans Regular"/>
                <a:cs typeface="Happiness Sans Regular"/>
              </a:rPr>
              <a:t>UC2. Set Cleaning  Mode</a:t>
            </a:r>
          </a:p>
          <a:p>
            <a:pPr algn="l" lvl="0">
              <a:lnSpc>
                <a:spcPct val="132800"/>
              </a:lnSpc>
            </a:pPr>
            <a:r>
              <a:rPr lang="en-US" sz="2400" b="false" i="false" u="none" strike="noStrike" spc="-100" cap="all">
                <a:solidFill>
                  <a:srgbClr val="2C2C2C"/>
                </a:solidFill>
                <a:latin typeface="Happiness Sans Regular"/>
                <a:ea typeface="Happiness Sans Regular"/>
                <a:cs typeface="Happiness Sans Regular"/>
              </a:rPr>
              <a:t>UC7. Set Stand-by Mode</a:t>
            </a:r>
          </a:p>
          <a:p>
            <a:pPr algn="l" lvl="0">
              <a:lnSpc>
                <a:spcPct val="132800"/>
              </a:lnSpc>
            </a:pPr>
            <a:r>
              <a:rPr lang="en-US" sz="2400" b="false" i="false" u="none" strike="noStrike" spc="-100" cap="all">
                <a:solidFill>
                  <a:srgbClr val="2C2C2C"/>
                </a:solidFill>
                <a:latin typeface="Happiness Sans Regular"/>
                <a:ea typeface="Happiness Sans Regular"/>
                <a:cs typeface="Happiness Sans Regular"/>
              </a:rPr>
              <a:t>UC15. Enter low battery mode</a:t>
            </a:r>
          </a:p>
        </p:txBody>
      </p:sp>
      <p:pic>
        <p:nvPicPr>
          <p:cNvPr name="Picture 23" id="23"/>
          <p:cNvPicPr>
            <a:picLocks noChangeAspect="true"/>
          </p:cNvPicPr>
          <p:nvPr/>
        </p:nvPicPr>
        <p:blipFill>
          <a:blip r:embed="rId12"/>
          <a:stretch>
            <a:fillRect/>
          </a:stretch>
        </p:blipFill>
        <p:spPr>
          <a:xfrm rot="0">
            <a:off x="1587500" y="5334000"/>
            <a:ext cx="5080000" cy="6819900"/>
          </a:xfrm>
          <a:prstGeom prst="rect">
            <a:avLst/>
          </a:prstGeom>
        </p:spPr>
      </p:pic>
      <p:pic>
        <p:nvPicPr>
          <p:cNvPr name="Picture 24" id="24"/>
          <p:cNvPicPr>
            <a:picLocks noChangeAspect="true"/>
          </p:cNvPicPr>
          <p:nvPr/>
        </p:nvPicPr>
        <p:blipFill>
          <a:blip r:embed="rId10">
            <a:alphaModFix amt="20000"/>
          </a:blip>
          <a:stretch>
            <a:fillRect/>
          </a:stretch>
        </p:blipFill>
        <p:spPr>
          <a:xfrm rot="0">
            <a:off x="2209800" y="7632700"/>
            <a:ext cx="3848100" cy="38100"/>
          </a:xfrm>
          <a:prstGeom prst="rect">
            <a:avLst/>
          </a:prstGeom>
        </p:spPr>
      </p:pic>
      <p:sp>
        <p:nvSpPr>
          <p:cNvPr name="TextBox 25" id="25"/>
          <p:cNvSpPr txBox="true"/>
          <p:nvPr/>
        </p:nvSpPr>
        <p:spPr>
          <a:xfrm rot="0">
            <a:off x="2209800" y="6464300"/>
            <a:ext cx="4000500" cy="7112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4000" b="false" i="false" u="none" strike="noStrike" spc="-200" cap="all">
                <a:solidFill>
                  <a:srgbClr val="FFFFFF"/>
                </a:solidFill>
                <a:latin typeface="Happiness Sans Bold"/>
                <a:ea typeface="Happiness Sans Bold"/>
                <a:cs typeface="Happiness Sans Bold"/>
              </a:rPr>
              <a:t>전원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2209800" y="8204200"/>
            <a:ext cx="3937000" cy="18923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32800"/>
              </a:lnSpc>
            </a:pPr>
            <a:r>
              <a:rPr lang="en-US" sz="2400" b="false" i="false" u="none" strike="noStrike" spc="-100" cap="all">
                <a:solidFill>
                  <a:srgbClr val="FFFFFF"/>
                </a:solidFill>
                <a:latin typeface="Happiness Sans Regular"/>
                <a:ea typeface="Happiness Sans Regular"/>
                <a:cs typeface="Happiness Sans Regular"/>
              </a:rPr>
              <a:t>UC1. Turn on SYSTEM</a:t>
            </a:r>
          </a:p>
          <a:p>
            <a:pPr algn="l" lvl="0">
              <a:lnSpc>
                <a:spcPct val="132800"/>
              </a:lnSpc>
            </a:pPr>
            <a:r>
              <a:rPr lang="en-US" sz="2400" b="false" i="false" u="none" strike="noStrike" spc="-100" cap="all">
                <a:solidFill>
                  <a:srgbClr val="FFFFFF"/>
                </a:solidFill>
                <a:latin typeface="Happiness Sans Regular"/>
                <a:ea typeface="Happiness Sans Regular"/>
                <a:cs typeface="Happiness Sans Regular"/>
              </a:rPr>
              <a:t>UC11. Turn off SYSTEM</a:t>
            </a:r>
          </a:p>
          <a:p>
            <a:pPr algn="l" lvl="0">
              <a:lnSpc>
                <a:spcPct val="132800"/>
              </a:lnSpc>
            </a:pPr>
            <a:r>
              <a:rPr lang="en-US" sz="2400" b="false" i="false" u="none" strike="noStrike" spc="-100" cap="all">
                <a:solidFill>
                  <a:srgbClr val="FFFFFF"/>
                </a:solidFill>
                <a:latin typeface="Happiness Sans Regular"/>
                <a:ea typeface="Happiness Sans Regular"/>
                <a:cs typeface="Happiness Sans Regular"/>
              </a:rPr>
              <a:t>UC10. Charge Battery</a:t>
            </a:r>
          </a:p>
          <a:p>
            <a:pPr algn="l" lvl="0">
              <a:lnSpc>
                <a:spcPct val="132800"/>
              </a:lnSpc>
            </a:pPr>
            <a:r>
              <a:rPr lang="en-US" sz="2400" b="false" i="false" u="none" strike="noStrike" spc="-100" cap="all">
                <a:solidFill>
                  <a:srgbClr val="FFFFFF"/>
                </a:solidFill>
                <a:latin typeface="Happiness Sans Regular"/>
                <a:ea typeface="Happiness Sans Regular"/>
                <a:cs typeface="Happiness Sans Regular"/>
              </a:rPr>
              <a:t>UC16. Stop Charging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6337300" y="3924300"/>
            <a:ext cx="11938000" cy="10922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6113" b="false" i="false" u="none" strike="noStrike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세부 수정사항 제외 수정사항 없습니다.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 xmlns:r="http://schemas.openxmlformats.org/officeDocument/2006/relationships">
      <p:bgPr>
        <a:solidFill>
          <a:srgbClr val="EEEEEE"/>
        </a:solidFill>
      </p:bgPr>
    </p:bg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-508000" y="3581400"/>
            <a:ext cx="25400000" cy="127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6502400" y="6845300"/>
            <a:ext cx="13970000" cy="12700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18288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Part1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28800" y="1879600"/>
            <a:ext cx="17005300" cy="1308100"/>
          </a:xfrm>
          <a:prstGeom prst="rect">
            <a:avLst/>
          </a:prstGeom>
        </p:spPr>
        <p:txBody>
          <a:bodyPr anchor="t" rtlCol="false" lIns="0" tIns="46566" rIns="0" bIns="0"/>
          <a:lstStyle/>
          <a:p>
            <a:pPr algn="l" lvl="0">
              <a:lnSpc>
                <a:spcPct val="107899"/>
              </a:lnSpc>
            </a:pPr>
            <a:r>
              <a:rPr lang="en-US" sz="7333" b="false" i="false" u="none" strike="noStrike" spc="-3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: Use Cases Descriptions(Refined)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9591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SDD</a:t>
            </a:r>
          </a:p>
        </p:txBody>
      </p:sp>
      <p:graphicFrame>
        <p:nvGraphicFramePr>
          <p:cNvPr name="Table 11" id="11"/>
          <p:cNvGraphicFramePr>
            <a:graphicFrameLocks noGrp="true"/>
          </p:cNvGraphicFramePr>
          <p:nvPr/>
        </p:nvGraphicFramePr>
        <p:xfrm>
          <a:off x="1803400" y="3784600"/>
          <a:ext cx="17703800" cy="9766300"/>
        </p:xfrm>
        <a:graphic>
          <a:graphicData uri="http://schemas.openxmlformats.org/drawingml/2006/table">
            <a:tbl>
              <a:tblPr/>
              <a:tblGrid>
                <a:gridCol w="6584066"/>
                <a:gridCol w="11125387"/>
              </a:tblGrid>
              <a:tr h="735436">
                <a:tc>
                  <a:txBody>
                    <a:bodyPr anchor="t" rtlCol="false"/>
                    <a:lstStyle/>
                    <a:p>
                      <a:pPr algn="ctr" lvl="0">
                        <a:lnSpc>
                          <a:spcPct val="141100"/>
                        </a:lnSpc>
                        <a:defRPr/>
                      </a:pPr>
                      <a:r>
                        <a:rPr lang="en-US" sz="2533" b="false" i="false" u="none" strike="noStrike">
                          <a:solidFill>
                            <a:srgbClr val="FFFFFF"/>
                          </a:solidFill>
                          <a:latin typeface="Pretendard Medium"/>
                          <a:ea typeface="Pretendard Medium"/>
                          <a:cs typeface="Pretendard Medium"/>
                        </a:rPr>
                        <a:t>항목</a:t>
                      </a:r>
                      <a:endParaRPr lang="en-US" sz="1100"/>
                    </a:p>
                  </a:txBody>
                  <a:tcPr anchor="ctr" marL="25400" marT="0" marR="25400" marB="0">
                    <a:lnL cmpd="sng" algn="ctr" cap="flat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5800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 lvl="0">
                        <a:lnSpc>
                          <a:spcPct val="141100"/>
                        </a:lnSpc>
                        <a:defRPr/>
                      </a:pPr>
                      <a:r>
                        <a:rPr lang="en-US" sz="2533" b="false" i="false" u="none" strike="noStrike">
                          <a:solidFill>
                            <a:srgbClr val="FFFFFF"/>
                          </a:solidFill>
                          <a:latin typeface="Pretendard Medium"/>
                          <a:ea typeface="Pretendard Medium"/>
                          <a:cs typeface="Pretendard Medium"/>
                        </a:rPr>
                        <a:t>내용</a:t>
                      </a:r>
                      <a:endParaRPr lang="en-US" sz="1100"/>
                    </a:p>
                  </a:txBody>
                  <a:tcPr anchor="ctr" marL="25400" marT="0" marR="25400" marB="0">
                    <a:lnL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5800"/>
                    </a:solidFill>
                  </a:tcPr>
                </a:tc>
              </a:tr>
              <a:tr h="765696">
                <a:tc>
                  <a:txBody>
                    <a:bodyPr anchor="t" rtlCol="false"/>
                    <a:lstStyle/>
                    <a:p>
                      <a:pPr algn="ctr" lvl="0">
                        <a:lnSpc>
                          <a:spcPct val="141100"/>
                        </a:lnSpc>
                        <a:defRPr/>
                      </a:pPr>
                      <a:r>
                        <a:rPr lang="en-US" sz="2666" b="false" i="false" u="none" strike="noStrike">
                          <a:solidFill>
                            <a:srgbClr val="FFFFFF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Use Case</a:t>
                      </a:r>
                      <a:endParaRPr lang="en-US" sz="1100"/>
                    </a:p>
                  </a:txBody>
                  <a:tcPr anchor="ctr" marL="25400" marT="0" marR="25400" marB="0">
                    <a:lnL cmpd="sng" algn="ctr" cap="flat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7878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 lvl="0">
                        <a:lnSpc>
                          <a:spcPct val="141100"/>
                        </a:lnSpc>
                        <a:defRPr/>
                      </a:pPr>
                      <a:r>
                        <a:rPr lang="en-US" sz="2533" b="false" i="false" u="none" strike="noStrike">
                          <a:solidFill>
                            <a:srgbClr val="000000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UC5. Avoid Obstacle</a:t>
                      </a:r>
                      <a:endParaRPr lang="en-US" sz="1100"/>
                    </a:p>
                  </a:txBody>
                  <a:tcPr anchor="ctr" marL="25400" marT="0" marR="25400" marB="0">
                    <a:lnL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4889">
                <a:tc>
                  <a:txBody>
                    <a:bodyPr anchor="t" rtlCol="false"/>
                    <a:lstStyle/>
                    <a:p>
                      <a:pPr algn="ctr" lvl="0">
                        <a:lnSpc>
                          <a:spcPct val="141100"/>
                        </a:lnSpc>
                        <a:defRPr/>
                      </a:pPr>
                      <a:r>
                        <a:rPr lang="en-US" sz="2666" b="false" i="false" u="none" strike="noStrike">
                          <a:solidFill>
                            <a:srgbClr val="FFFFFF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Actor</a:t>
                      </a:r>
                      <a:endParaRPr lang="en-US" sz="1100"/>
                    </a:p>
                  </a:txBody>
                  <a:tcPr anchor="ctr" marL="25400" marT="0" marR="25400" marB="0">
                    <a:lnL cmpd="sng" algn="ctr" cap="flat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7878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 lvl="0">
                        <a:lnSpc>
                          <a:spcPct val="141100"/>
                        </a:lnSpc>
                        <a:defRPr/>
                      </a:pPr>
                      <a:r>
                        <a:rPr lang="en-US" sz="2266" b="false" i="false" u="none" strike="noStrike">
                          <a:solidFill>
                            <a:srgbClr val="000000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Obstacle Sensors</a:t>
                      </a:r>
                      <a:endParaRPr lang="en-US" sz="1100"/>
                    </a:p>
                  </a:txBody>
                  <a:tcPr anchor="ctr" marL="25400" marT="0" marR="25400" marB="0">
                    <a:lnL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65696">
                <a:tc>
                  <a:txBody>
                    <a:bodyPr anchor="t" rtlCol="false"/>
                    <a:lstStyle/>
                    <a:p>
                      <a:pPr algn="ctr" lvl="0">
                        <a:lnSpc>
                          <a:spcPct val="141100"/>
                        </a:lnSpc>
                        <a:defRPr/>
                      </a:pPr>
                      <a:r>
                        <a:rPr lang="en-US" sz="2666" b="false" i="false" u="none" strike="noStrike">
                          <a:solidFill>
                            <a:srgbClr val="FFFFFF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Purpose</a:t>
                      </a:r>
                      <a:endParaRPr lang="en-US" sz="1100"/>
                    </a:p>
                  </a:txBody>
                  <a:tcPr anchor="ctr" marL="25400" marT="0" marR="25400" marB="0">
                    <a:lnL cmpd="sng" algn="ctr" cap="flat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7878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 lvl="0">
                        <a:lnSpc>
                          <a:spcPct val="141100"/>
                        </a:lnSpc>
                        <a:defRPr/>
                      </a:pPr>
                      <a:r>
                        <a:rPr lang="en-US" sz="2266" b="false" i="false" u="none" strike="noStrike">
                          <a:solidFill>
                            <a:srgbClr val="000000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장애물 감지 시 방향을 전환하여 장애물을 회피한다</a:t>
                      </a:r>
                      <a:endParaRPr lang="en-US" sz="1100"/>
                    </a:p>
                  </a:txBody>
                  <a:tcPr anchor="ctr" marL="25400" marT="0" marR="25400" marB="0">
                    <a:lnL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4889">
                <a:tc>
                  <a:txBody>
                    <a:bodyPr anchor="t" rtlCol="false"/>
                    <a:lstStyle/>
                    <a:p>
                      <a:pPr algn="ctr" lvl="0">
                        <a:lnSpc>
                          <a:spcPct val="141100"/>
                        </a:lnSpc>
                        <a:defRPr/>
                      </a:pPr>
                      <a:r>
                        <a:rPr lang="en-US" sz="2666" b="false" i="false" u="none" strike="noStrike">
                          <a:solidFill>
                            <a:srgbClr val="FFFFFF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Overview</a:t>
                      </a:r>
                      <a:endParaRPr lang="en-US" sz="1100"/>
                    </a:p>
                  </a:txBody>
                  <a:tcPr anchor="ctr" marL="25400" marT="0" marR="25400" marB="0">
                    <a:lnL cmpd="sng" algn="ctr" cap="flat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7878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 lvl="0">
                        <a:lnSpc>
                          <a:spcPct val="141100"/>
                        </a:lnSpc>
                        <a:defRPr/>
                      </a:pPr>
                      <a:r>
                        <a:rPr lang="en-US" sz="2000" b="false" i="false" u="none" strike="noStrike">
                          <a:solidFill>
                            <a:srgbClr val="000000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Obstacle Sensors가 장애물을 감지하면 signal을 System에 전송하고, System은 회피 방향을 결정한다.</a:t>
                      </a:r>
                      <a:endParaRPr lang="en-US" sz="1100"/>
                    </a:p>
                  </a:txBody>
                  <a:tcPr anchor="ctr" marL="25400" marT="0" marR="25400" marB="0">
                    <a:lnL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4889">
                <a:tc>
                  <a:txBody>
                    <a:bodyPr anchor="t" rtlCol="false"/>
                    <a:lstStyle/>
                    <a:p>
                      <a:pPr algn="ctr" lvl="0">
                        <a:lnSpc>
                          <a:spcPct val="141100"/>
                        </a:lnSpc>
                        <a:defRPr/>
                      </a:pPr>
                      <a:r>
                        <a:rPr lang="en-US" sz="2666" b="false" i="false" u="none" strike="noStrike">
                          <a:solidFill>
                            <a:srgbClr val="FFFFFF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Type</a:t>
                      </a:r>
                      <a:endParaRPr lang="en-US" sz="1100"/>
                    </a:p>
                  </a:txBody>
                  <a:tcPr anchor="ctr" marL="25400" marT="0" marR="25400" marB="0">
                    <a:lnL cmpd="sng" algn="ctr" cap="flat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7878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 lvl="0">
                        <a:lnSpc>
                          <a:spcPct val="141100"/>
                        </a:lnSpc>
                        <a:defRPr/>
                      </a:pPr>
                      <a:r>
                        <a:rPr lang="en-US" sz="2266" b="false" i="false" u="none" strike="noStrike">
                          <a:solidFill>
                            <a:srgbClr val="000000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Essential</a:t>
                      </a:r>
                      <a:endParaRPr lang="en-US" sz="1100"/>
                    </a:p>
                  </a:txBody>
                  <a:tcPr anchor="ctr" marL="25400" marT="0" marR="25400" marB="0">
                    <a:lnL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4889">
                <a:tc>
                  <a:txBody>
                    <a:bodyPr anchor="t" rtlCol="false"/>
                    <a:lstStyle/>
                    <a:p>
                      <a:pPr algn="ctr" lvl="0">
                        <a:lnSpc>
                          <a:spcPct val="141100"/>
                        </a:lnSpc>
                        <a:defRPr/>
                      </a:pPr>
                      <a:r>
                        <a:rPr lang="en-US" sz="2666" b="false" i="false" u="none" strike="noStrike">
                          <a:solidFill>
                            <a:srgbClr val="FFFFFF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Cross Reference</a:t>
                      </a:r>
                      <a:endParaRPr lang="en-US" sz="1100"/>
                    </a:p>
                  </a:txBody>
                  <a:tcPr anchor="ctr" marL="25400" marT="0" marR="25400" marB="0">
                    <a:lnL cmpd="sng" algn="ctr" cap="flat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7878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 lvl="0">
                        <a:lnSpc>
                          <a:spcPct val="141100"/>
                        </a:lnSpc>
                        <a:defRPr/>
                      </a:pPr>
                      <a:r>
                        <a:rPr lang="en-US" sz="2266" b="false" i="false" u="none" strike="noStrike">
                          <a:solidFill>
                            <a:srgbClr val="000000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FR-UC5-01, FR-UC5-02, FR-UC5-03</a:t>
                      </a:r>
                      <a:endParaRPr lang="en-US" sz="1100"/>
                    </a:p>
                  </a:txBody>
                  <a:tcPr anchor="ctr" marL="25400" marT="0" marR="25400" marB="0">
                    <a:lnL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4889">
                <a:tc>
                  <a:txBody>
                    <a:bodyPr anchor="t" rtlCol="false"/>
                    <a:lstStyle/>
                    <a:p>
                      <a:pPr algn="ctr" lvl="0">
                        <a:lnSpc>
                          <a:spcPct val="141100"/>
                        </a:lnSpc>
                        <a:defRPr/>
                      </a:pPr>
                      <a:r>
                        <a:rPr lang="en-US" sz="2666" b="false" i="false" u="none" strike="noStrike">
                          <a:solidFill>
                            <a:srgbClr val="FFFFFF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Pre-Requisites</a:t>
                      </a:r>
                      <a:endParaRPr lang="en-US" sz="1100"/>
                    </a:p>
                  </a:txBody>
                  <a:tcPr anchor="ctr" marL="25400" marT="0" marR="25400" marB="0">
                    <a:lnL cmpd="sng" algn="ctr" cap="flat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7878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 lvl="0">
                        <a:lnSpc>
                          <a:spcPct val="141100"/>
                        </a:lnSpc>
                        <a:defRPr/>
                      </a:pPr>
                      <a:r>
                        <a:rPr lang="en-US" sz="2266" b="false" i="false" u="none" strike="noStrike">
                          <a:solidFill>
                            <a:srgbClr val="000000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시스템이 Normal 또는 Boost 모드 상태여야 한다.</a:t>
                      </a:r>
                      <a:endParaRPr lang="en-US" sz="1100"/>
                    </a:p>
                  </a:txBody>
                  <a:tcPr anchor="ctr" marL="25400" marT="0" marR="25400" marB="0">
                    <a:lnL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01447">
                <a:tc>
                  <a:txBody>
                    <a:bodyPr anchor="t" rtlCol="false"/>
                    <a:lstStyle/>
                    <a:p>
                      <a:pPr algn="ctr" lvl="0">
                        <a:lnSpc>
                          <a:spcPct val="141100"/>
                        </a:lnSpc>
                        <a:defRPr/>
                      </a:pPr>
                      <a:r>
                        <a:rPr lang="en-US" sz="2666" b="false" i="false" u="none" strike="noStrike">
                          <a:solidFill>
                            <a:srgbClr val="FFFFFF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Typical Courses of Events</a:t>
                      </a:r>
                      <a:endParaRPr lang="en-US" sz="1100"/>
                    </a:p>
                  </a:txBody>
                  <a:tcPr anchor="ctr" marL="25400" marT="0" marR="25400" marB="0">
                    <a:lnL cmpd="sng" algn="ctr" cap="flat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7878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 lvl="0">
                        <a:lnSpc>
                          <a:spcPct val="141100"/>
                        </a:lnSpc>
                        <a:defRPr/>
                      </a:pPr>
                      <a:r>
                        <a:rPr lang="en-US" sz="2000" b="false" i="false" u="none" strike="noStrike">
                          <a:solidFill>
                            <a:srgbClr val="000000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1. Obstacle Sensors가 장애물을 감지한다. (A)</a:t>
                      </a:r>
                      <a:endParaRPr lang="en-US" sz="1100"/>
                    </a:p>
                    <a:p>
                      <a:pPr algn="l" lvl="0">
                        <a:lnSpc>
                          <a:spcPct val="141100"/>
                        </a:lnSpc>
                      </a:pPr>
                      <a:r>
                        <a:rPr lang="en-US" sz="2000" b="false" i="false" u="none" strike="noStrike">
                          <a:solidFill>
                            <a:srgbClr val="000000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2. Obstacle Sensors가 obstacle signal을 시스템에 전송한다. (A)</a:t>
                      </a:r>
                    </a:p>
                    <a:p>
                      <a:pPr algn="l" lvl="0">
                        <a:lnSpc>
                          <a:spcPct val="141100"/>
                        </a:lnSpc>
                      </a:pPr>
                      <a:r>
                        <a:rPr lang="en-US" sz="2000" b="false" i="false" u="none" strike="noStrike">
                          <a:solidFill>
                            <a:srgbClr val="000000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3. 시스템이 장애물 회피 방향을 결정한다. (S)</a:t>
                      </a:r>
                    </a:p>
                    <a:p>
                      <a:pPr algn="l" lvl="0">
                        <a:lnSpc>
                          <a:spcPct val="141100"/>
                        </a:lnSpc>
                      </a:pPr>
                      <a:r>
                        <a:rPr lang="en-US" sz="2000" b="false" i="false" u="none" strike="noStrike">
                          <a:solidFill>
                            <a:srgbClr val="000000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4. 시스템이 결정된 방향으로 이동 명령을 전달한다. (S)</a:t>
                      </a:r>
                    </a:p>
                  </a:txBody>
                  <a:tcPr anchor="ctr" marL="25400" marT="0" marR="25400" marB="0">
                    <a:lnL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64871">
                <a:tc>
                  <a:txBody>
                    <a:bodyPr anchor="t" rtlCol="false"/>
                    <a:lstStyle/>
                    <a:p>
                      <a:pPr algn="ctr" lvl="0">
                        <a:lnSpc>
                          <a:spcPct val="141100"/>
                        </a:lnSpc>
                        <a:defRPr/>
                      </a:pPr>
                      <a:r>
                        <a:rPr lang="en-US" sz="2666" b="false" i="false" u="none" strike="noStrike">
                          <a:solidFill>
                            <a:srgbClr val="FFFFFF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Alternative Courses of Events</a:t>
                      </a:r>
                      <a:endParaRPr lang="en-US" sz="1100"/>
                    </a:p>
                  </a:txBody>
                  <a:tcPr anchor="ctr" marL="25400" marT="0" marR="25400" marB="0">
                    <a:lnL cmpd="sng" algn="ctr" cap="flat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7878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 lvl="0">
                        <a:lnSpc>
                          <a:spcPct val="141100"/>
                        </a:lnSpc>
                        <a:defRPr/>
                      </a:pPr>
                      <a:r>
                        <a:rPr lang="en-US" sz="2000" b="false" i="false" u="none" strike="noStrike">
                          <a:solidFill>
                            <a:srgbClr val="000000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감지된 장애물 방향에 따라 다음과 같이 회피한다. (좌회전 우선)
front=T, left=F</a:t>
                      </a:r>
                      <a:r>
                        <a:rPr lang="en-US" sz="2000" b="false" i="false" u="none" strike="sngStrike">
                          <a:solidFill>
                            <a:srgbClr val="000000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, right=F</a:t>
                      </a:r>
                      <a:r>
                        <a:rPr lang="en-US" sz="2000" b="true" i="false" u="none" strike="noStrike">
                          <a:solidFill>
                            <a:srgbClr val="AE3A1E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[삭제]</a:t>
                      </a:r>
                      <a:r>
                        <a:rPr lang="en-US" sz="2000" b="false" i="false" u="none" strike="noStrike">
                          <a:solidFill>
                            <a:srgbClr val="D94925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 </a:t>
                      </a:r>
                      <a:r>
                        <a:rPr lang="en-US" sz="2000" b="false" i="false" u="none" strike="noStrike">
                          <a:solidFill>
                            <a:srgbClr val="000000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→ Turn Left
</a:t>
                      </a:r>
                      <a:r>
                        <a:rPr lang="en-US" sz="2000" b="false" i="false" u="none" strike="sngStrike">
                          <a:solidFill>
                            <a:srgbClr val="000000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front=T, left=F, right=T → Turn Left</a:t>
                      </a:r>
                      <a:r>
                        <a:rPr lang="en-US" sz="2000" b="true" i="false" u="none" strike="noStrike">
                          <a:solidFill>
                            <a:srgbClr val="AE3A1E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[삭제]</a:t>
                      </a:r>
                      <a:r>
                        <a:rPr lang="en-US" sz="2000" b="false" i="false" u="none" strike="noStrike">
                          <a:solidFill>
                            <a:srgbClr val="000000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
front=T, left=T</a:t>
                      </a:r>
                      <a:r>
                        <a:rPr lang="en-US" sz="2000" b="false" i="false" u="none" strike="sngStrike">
                          <a:solidFill>
                            <a:srgbClr val="000000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, right=F</a:t>
                      </a:r>
                      <a:r>
                        <a:rPr lang="en-US" sz="2000" b="true" i="false" u="none" strike="noStrike">
                          <a:solidFill>
                            <a:srgbClr val="AE3A1E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[삭제]</a:t>
                      </a:r>
                      <a:r>
                        <a:rPr lang="en-US" sz="2000" b="false" i="false" u="none" strike="noStrike">
                          <a:solidFill>
                            <a:srgbClr val="000000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 →</a:t>
                      </a:r>
                      <a:r>
                        <a:rPr lang="en-US" sz="2000" b="false" i="false" u="sng" strike="noStrike">
                          <a:solidFill>
                            <a:srgbClr val="000000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 Turn Right (이후, front=T면 Move Forward, front=F면 Turn Left 이후, Move Backward)</a:t>
                      </a:r>
                      <a:r>
                        <a:rPr lang="en-US" sz="2000" b="true" i="false" u="none" strike="noStrike">
                          <a:solidFill>
                            <a:srgbClr val="3A4CA8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[추가]</a:t>
                      </a:r>
                      <a:br>
                        <a:rPr lang="en-US" sz="2000" b="true" i="false" u="none" strike="noStrike">
                          <a:solidFill>
                            <a:srgbClr val="3A4CA8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</a:br>
                      <a:r>
                        <a:rPr lang="en-US" sz="1866" b="false" i="false" u="none" strike="sngStrike">
                          <a:solidFill>
                            <a:srgbClr val="000000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front=T, left=T, right=T → 왼쪽, 오른쪽중 장애물이 없을 때까지 Move Backward후 해당 방향으로 Turn</a:t>
                      </a:r>
                      <a:r>
                        <a:rPr lang="en-US" sz="2000" b="true" i="false" u="none" strike="noStrike">
                          <a:solidFill>
                            <a:srgbClr val="AE3A1E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[삭제]</a:t>
                      </a:r>
                      <a:endParaRPr lang="en-US" sz="1100"/>
                    </a:p>
                  </a:txBody>
                  <a:tcPr anchor="ctr" marL="25400" marT="0" marR="25400" marB="0">
                    <a:lnL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05550">
                <a:tc>
                  <a:txBody>
                    <a:bodyPr anchor="t" rtlCol="false"/>
                    <a:lstStyle/>
                    <a:p>
                      <a:pPr algn="ctr" lvl="0">
                        <a:lnSpc>
                          <a:spcPct val="141100"/>
                        </a:lnSpc>
                        <a:defRPr/>
                      </a:pPr>
                      <a:r>
                        <a:rPr lang="en-US" sz="2666" b="false" i="false" u="none" strike="noStrike">
                          <a:solidFill>
                            <a:srgbClr val="FFFFFF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Exceptional Courses of Events</a:t>
                      </a:r>
                      <a:endParaRPr lang="en-US" sz="1100"/>
                    </a:p>
                  </a:txBody>
                  <a:tcPr anchor="ctr" marL="25400" marT="0" marR="25400" marB="0">
                    <a:lnL cmpd="sng" algn="ctr" cap="flat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 algn="ctr" cap="flat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7878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 lvl="0">
                        <a:lnSpc>
                          <a:spcPct val="141100"/>
                        </a:lnSpc>
                        <a:defRPr/>
                      </a:pPr>
                      <a:r>
                        <a:rPr lang="en-US" sz="2266" b="false" i="false" u="none" strike="noStrike">
                          <a:solidFill>
                            <a:srgbClr val="000000"/>
                          </a:solidFill>
                          <a:latin typeface="Pretendard Regular"/>
                          <a:ea typeface="Pretendard Regular"/>
                          <a:cs typeface="Pretendard Regular"/>
                        </a:rPr>
                        <a:t>N/A</a:t>
                      </a:r>
                      <a:endParaRPr lang="en-US" sz="1100"/>
                    </a:p>
                  </a:txBody>
                  <a:tcPr anchor="ctr" marL="25400" marT="0" marR="25400" marB="0">
                    <a:lnL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 algn="ctr" cap="flat">
                      <a:solidFill>
                        <a:srgbClr val="7878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name="TextBox 12" id="12"/>
          <p:cNvSpPr txBox="true"/>
          <p:nvPr/>
        </p:nvSpPr>
        <p:spPr>
          <a:xfrm rot="0">
            <a:off x="15913100" y="2565400"/>
            <a:ext cx="2336800" cy="4826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2733" b="false" i="false" u="none" strike="noStrike">
                <a:solidFill>
                  <a:srgbClr val="000000"/>
                </a:solidFill>
                <a:latin typeface="Pretendard Light"/>
                <a:ea typeface="Pretendard Light"/>
                <a:cs typeface="Pretendard Light"/>
              </a:rPr>
              <a:t>UC5</a:t>
            </a:r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1295400" y="3594100"/>
            <a:ext cx="1397000" cy="1397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bg xmlns:r="http://schemas.openxmlformats.org/officeDocument/2006/relationships">
      <p:bgPr>
        <a:solidFill>
          <a:srgbClr val="EEEEEE"/>
        </a:solidFill>
      </p:bgPr>
    </p:bg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-508000" y="3581400"/>
            <a:ext cx="25400000" cy="127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6502400" y="6845300"/>
            <a:ext cx="13970000" cy="12700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18288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Part1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28800" y="1879600"/>
            <a:ext cx="17005300" cy="1308100"/>
          </a:xfrm>
          <a:prstGeom prst="rect">
            <a:avLst/>
          </a:prstGeom>
        </p:spPr>
        <p:txBody>
          <a:bodyPr anchor="t" rtlCol="false" lIns="0" tIns="46566" rIns="0" bIns="0"/>
          <a:lstStyle/>
          <a:p>
            <a:pPr algn="l" lvl="0">
              <a:lnSpc>
                <a:spcPct val="107899"/>
              </a:lnSpc>
            </a:pPr>
            <a:r>
              <a:rPr lang="en-US" sz="7333" b="false" i="false" u="none" strike="noStrike" spc="-3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: System Sequence Diagrams(원본)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9591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SDD</a:t>
            </a:r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11442700" y="5130800"/>
            <a:ext cx="11988800" cy="1651000"/>
          </a:xfrm>
          <a:prstGeom prst="rect">
            <a:avLst/>
          </a:prstGeom>
        </p:spPr>
      </p:pic>
      <p:sp>
        <p:nvSpPr>
          <p:cNvPr name="TextBox 12" id="12"/>
          <p:cNvSpPr txBox="true"/>
          <p:nvPr/>
        </p:nvSpPr>
        <p:spPr>
          <a:xfrm rot="0">
            <a:off x="12293600" y="5727700"/>
            <a:ext cx="11811000" cy="6223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3533" b="true" i="false" u="none" strike="noStrike">
                <a:solidFill>
                  <a:srgbClr val="000000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1. Obstacle Sensors가 장애물을 감지한다. (A)</a:t>
            </a:r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11442700" y="7112000"/>
            <a:ext cx="11988800" cy="1651000"/>
          </a:xfrm>
          <a:prstGeom prst="rect">
            <a:avLst/>
          </a:prstGeom>
        </p:spPr>
      </p:pic>
      <p:sp>
        <p:nvSpPr>
          <p:cNvPr name="TextBox 14" id="14"/>
          <p:cNvSpPr txBox="true"/>
          <p:nvPr/>
        </p:nvSpPr>
        <p:spPr>
          <a:xfrm rot="0">
            <a:off x="12242800" y="7353300"/>
            <a:ext cx="10071100" cy="12573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3533" b="true" i="false" u="none" strike="noStrike">
                <a:solidFill>
                  <a:srgbClr val="000000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2. Obstacle Sensors가 obstacle signal을 시스템에 전송한다. (A)</a:t>
            </a:r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11442700" y="9194800"/>
            <a:ext cx="11988800" cy="1651000"/>
          </a:xfrm>
          <a:prstGeom prst="rect">
            <a:avLst/>
          </a:prstGeom>
        </p:spPr>
      </p:pic>
      <p:sp>
        <p:nvSpPr>
          <p:cNvPr name="TextBox 16" id="16"/>
          <p:cNvSpPr txBox="true"/>
          <p:nvPr/>
        </p:nvSpPr>
        <p:spPr>
          <a:xfrm rot="0">
            <a:off x="12293600" y="9791700"/>
            <a:ext cx="11811000" cy="6223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3533" b="true" i="false" u="none" strike="noStrike">
                <a:solidFill>
                  <a:srgbClr val="000000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3. 시스템이 장애물 회피 방향을 결정한다. (S)</a:t>
            </a:r>
          </a:p>
        </p:txBody>
      </p:sp>
      <p:pic>
        <p:nvPicPr>
          <p:cNvPr name="Picture 17" id="17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11442700" y="11290300"/>
            <a:ext cx="11988800" cy="1651000"/>
          </a:xfrm>
          <a:prstGeom prst="rect">
            <a:avLst/>
          </a:prstGeom>
        </p:spPr>
      </p:pic>
      <p:sp>
        <p:nvSpPr>
          <p:cNvPr name="TextBox 18" id="18"/>
          <p:cNvSpPr txBox="true"/>
          <p:nvPr/>
        </p:nvSpPr>
        <p:spPr>
          <a:xfrm rot="0">
            <a:off x="12293600" y="11887200"/>
            <a:ext cx="11811000" cy="6223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3533" b="true" i="false" u="none" strike="noStrike">
                <a:solidFill>
                  <a:srgbClr val="000000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4. 시스템이 결정된 방향으로 이동 명령을 전달한다. (S)</a:t>
            </a:r>
          </a:p>
        </p:txBody>
      </p:sp>
      <p:pic>
        <p:nvPicPr>
          <p:cNvPr name="Picture 19" id="19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1828800" y="4737100"/>
            <a:ext cx="8559800" cy="8166100"/>
          </a:xfrm>
          <a:prstGeom prst="rect">
            <a:avLst/>
          </a:prstGeom>
        </p:spPr>
      </p:pic>
      <p:sp>
        <p:nvSpPr>
          <p:cNvPr name="TextBox 20" id="20"/>
          <p:cNvSpPr txBox="true"/>
          <p:nvPr/>
        </p:nvSpPr>
        <p:spPr>
          <a:xfrm rot="0">
            <a:off x="16090900" y="2565400"/>
            <a:ext cx="2336800" cy="4826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2733" b="false" i="false" u="none" strike="noStrike">
                <a:solidFill>
                  <a:srgbClr val="000000"/>
                </a:solidFill>
                <a:latin typeface="Pretendard Light"/>
                <a:ea typeface="Pretendard Light"/>
                <a:cs typeface="Pretendard Light"/>
              </a:rPr>
              <a:t>UC5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>
  <p:cSld>
    <p:bg xmlns:r="http://schemas.openxmlformats.org/officeDocument/2006/relationships">
      <p:bgPr>
        <a:solidFill>
          <a:srgbClr val="EEEEEE"/>
        </a:solidFill>
      </p:bgPr>
    </p:bg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-508000" y="3581400"/>
            <a:ext cx="25400000" cy="127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6502400" y="6845300"/>
            <a:ext cx="13970000" cy="12700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18288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Part1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28800" y="1879600"/>
            <a:ext cx="17005300" cy="1308100"/>
          </a:xfrm>
          <a:prstGeom prst="rect">
            <a:avLst/>
          </a:prstGeom>
        </p:spPr>
        <p:txBody>
          <a:bodyPr anchor="t" rtlCol="false" lIns="0" tIns="46566" rIns="0" bIns="0"/>
          <a:lstStyle/>
          <a:p>
            <a:pPr algn="l" lvl="0">
              <a:lnSpc>
                <a:spcPct val="107899"/>
              </a:lnSpc>
            </a:pPr>
            <a:r>
              <a:rPr lang="en-US" sz="7333" b="false" i="false" u="none" strike="noStrike" spc="-3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: System Sequence Diagrams</a:t>
            </a:r>
            <a:r>
              <a:rPr lang="en-US" sz="7333" b="false" i="false" u="none" strike="noStrike" spc="-300">
                <a:solidFill>
                  <a:srgbClr val="FD6F22"/>
                </a:solidFill>
                <a:latin typeface="Pretendard SemiBold"/>
                <a:ea typeface="Pretendard SemiBold"/>
                <a:cs typeface="Pretendard SemiBold"/>
              </a:rPr>
              <a:t>(수정본)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9591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SDD</a:t>
            </a:r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11442700" y="5130800"/>
            <a:ext cx="11988800" cy="1651000"/>
          </a:xfrm>
          <a:prstGeom prst="rect">
            <a:avLst/>
          </a:prstGeom>
        </p:spPr>
      </p:pic>
      <p:sp>
        <p:nvSpPr>
          <p:cNvPr name="TextBox 12" id="12"/>
          <p:cNvSpPr txBox="true"/>
          <p:nvPr/>
        </p:nvSpPr>
        <p:spPr>
          <a:xfrm rot="0">
            <a:off x="12293600" y="5727700"/>
            <a:ext cx="11811000" cy="6223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3533" b="true" i="false" u="none" strike="noStrike">
                <a:solidFill>
                  <a:srgbClr val="000000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1. Obstacle Sensors가 장애물을 감지한다. (A)</a:t>
            </a:r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11442700" y="7112000"/>
            <a:ext cx="11988800" cy="1651000"/>
          </a:xfrm>
          <a:prstGeom prst="rect">
            <a:avLst/>
          </a:prstGeom>
        </p:spPr>
      </p:pic>
      <p:sp>
        <p:nvSpPr>
          <p:cNvPr name="TextBox 14" id="14"/>
          <p:cNvSpPr txBox="true"/>
          <p:nvPr/>
        </p:nvSpPr>
        <p:spPr>
          <a:xfrm rot="0">
            <a:off x="12242800" y="7353300"/>
            <a:ext cx="10071100" cy="12573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3533" b="true" i="false" u="none" strike="noStrike">
                <a:solidFill>
                  <a:srgbClr val="000000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2. Obstacle Sensors가 obstacle signal을 시스템에 전송한다. (A)</a:t>
            </a:r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11442700" y="9194800"/>
            <a:ext cx="11988800" cy="1651000"/>
          </a:xfrm>
          <a:prstGeom prst="rect">
            <a:avLst/>
          </a:prstGeom>
        </p:spPr>
      </p:pic>
      <p:sp>
        <p:nvSpPr>
          <p:cNvPr name="TextBox 16" id="16"/>
          <p:cNvSpPr txBox="true"/>
          <p:nvPr/>
        </p:nvSpPr>
        <p:spPr>
          <a:xfrm rot="0">
            <a:off x="12293600" y="9791700"/>
            <a:ext cx="11811000" cy="6223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3533" b="true" i="false" u="none" strike="noStrike">
                <a:solidFill>
                  <a:srgbClr val="000000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3. 시스템이 장애물 회피 방향을 결정한다. (S)</a:t>
            </a:r>
          </a:p>
        </p:txBody>
      </p:sp>
      <p:pic>
        <p:nvPicPr>
          <p:cNvPr name="Picture 17" id="17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11442700" y="11290300"/>
            <a:ext cx="11988800" cy="1651000"/>
          </a:xfrm>
          <a:prstGeom prst="rect">
            <a:avLst/>
          </a:prstGeom>
        </p:spPr>
      </p:pic>
      <p:sp>
        <p:nvSpPr>
          <p:cNvPr name="TextBox 18" id="18"/>
          <p:cNvSpPr txBox="true"/>
          <p:nvPr/>
        </p:nvSpPr>
        <p:spPr>
          <a:xfrm rot="0">
            <a:off x="12293600" y="11887200"/>
            <a:ext cx="11811000" cy="6223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3533" b="true" i="false" u="none" strike="noStrike">
                <a:solidFill>
                  <a:srgbClr val="000000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4. 시스템이 결정된 방향으로 이동 명령을 전달한다. (S)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7640300" y="2565400"/>
            <a:ext cx="2336800" cy="4826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2733" b="false" i="false" u="none" strike="noStrike">
                <a:solidFill>
                  <a:srgbClr val="000000"/>
                </a:solidFill>
                <a:latin typeface="Pretendard Light"/>
                <a:ea typeface="Pretendard Light"/>
                <a:cs typeface="Pretendard Light"/>
              </a:rPr>
              <a:t>UC5</a:t>
            </a:r>
          </a:p>
        </p:txBody>
      </p:sp>
      <p:pic>
        <p:nvPicPr>
          <p:cNvPr name="Picture 20" id="20"/>
          <p:cNvPicPr>
            <a:picLocks noChangeAspect="true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1638300" y="4483100"/>
            <a:ext cx="8559800" cy="8559800"/>
          </a:xfrm>
          <a:prstGeom prst="rect">
            <a:avLst/>
          </a:prstGeom>
        </p:spPr>
      </p:pic>
      <p:pic>
        <p:nvPicPr>
          <p:cNvPr name="Picture 21" id="21"/>
          <p:cNvPicPr>
            <a:picLocks noChangeAspect="true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1905000" y="4508500"/>
            <a:ext cx="8013700" cy="85344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bg xmlns:r="http://schemas.openxmlformats.org/officeDocument/2006/relationships">
      <p:bgPr>
        <a:solidFill>
          <a:srgbClr val="EEEEEE"/>
        </a:solidFill>
      </p:bgPr>
    </p:bg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-508000" y="3581400"/>
            <a:ext cx="25400000" cy="127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6502400" y="6845300"/>
            <a:ext cx="13970000" cy="12700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18288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Part1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28800" y="1879600"/>
            <a:ext cx="17005300" cy="1308100"/>
          </a:xfrm>
          <a:prstGeom prst="rect">
            <a:avLst/>
          </a:prstGeom>
        </p:spPr>
        <p:txBody>
          <a:bodyPr anchor="t" rtlCol="false" lIns="0" tIns="46566" rIns="0" bIns="0"/>
          <a:lstStyle/>
          <a:p>
            <a:pPr algn="l" lvl="0">
              <a:lnSpc>
                <a:spcPct val="107899"/>
              </a:lnSpc>
            </a:pPr>
            <a:r>
              <a:rPr lang="en-US" sz="7333" b="false" i="false" u="none" strike="noStrike" spc="-3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: Sequence Diagrams(원본)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9591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SDD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2738100" y="2565400"/>
            <a:ext cx="2336800" cy="4826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2733" b="false" i="false" u="none" strike="noStrike">
                <a:solidFill>
                  <a:srgbClr val="000000"/>
                </a:solidFill>
                <a:latin typeface="Pretendard Light"/>
                <a:ea typeface="Pretendard Light"/>
                <a:cs typeface="Pretendard Light"/>
              </a:rPr>
              <a:t>UC5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882900" y="7975600"/>
            <a:ext cx="7340600" cy="7112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4000" b="false" i="false" u="none" strike="noStrike" spc="-200" cap="all">
                <a:solidFill>
                  <a:srgbClr val="000000"/>
                </a:solidFill>
                <a:latin typeface="Happiness Sans Bold"/>
                <a:ea typeface="Happiness Sans Bold"/>
                <a:cs typeface="Happiness Sans Bold"/>
              </a:rPr>
              <a:t>SD-05 avoid obstacle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-3149600" y="13081000"/>
            <a:ext cx="16281400" cy="4064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ctr" lvl="0">
              <a:lnSpc>
                <a:spcPct val="116199"/>
              </a:lnSpc>
            </a:pPr>
            <a:r>
              <a:rPr lang="en-US" sz="2257" b="false" i="false" u="none" strike="noStrike">
                <a:solidFill>
                  <a:srgbClr val="595959"/>
                </a:solidFill>
                <a:latin typeface="Pretendard Regular"/>
                <a:ea typeface="Pretendard Regular"/>
                <a:cs typeface="Pretendard Regular"/>
              </a:rPr>
              <a:t>fw가 false면 obstacle processor가 front sensor는 고려하지 않는다.</a:t>
            </a:r>
          </a:p>
        </p:txBody>
      </p:sp>
      <p:pic>
        <p:nvPicPr>
          <p:cNvPr name="Picture 14" id="14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10248900" y="4000500"/>
            <a:ext cx="11252200" cy="8940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ns1="http://schemas.openxmlformats.org/officeDocument/2006/docPropsVTypes">
  <TotalTime>0</TotalTime>
  <Words>0</Words>
  <Application>Microsoft Office PowerPoint</Application>
  <PresentationFormat>On-screen Show (4:3)</PresentationFormat>
  <Paragraphs>0</Paragraphs>
  <Slides>25</Slides>
  <Notes>0</Notes>
  <HiddenSlides>0</HiddenSlides>
  <MMClips>0</MMClips>
  <ScaleCrop>false</ScaleCrop>
  <HeadingPairs>
    <ns1:vector size="4" baseType="variant">
      <ns1:variant>
        <ns1:lpstr>Theme</ns1:lpstr>
      </ns1:variant>
      <ns1:variant>
        <ns1:i4>1</ns1:i4>
      </ns1:variant>
      <ns1:variant>
        <ns1:lpstr>Slide Titles</ns1:lpstr>
      </ns1:variant>
      <ns1:variant>
        <ns1:i4>0</ns1:i4>
      </ns1:variant>
    </ns1:vector>
  </HeadingPairs>
  <TitlesOfParts>
    <ns1:vector size="1" baseType="lpstr">
      <ns1:lpstr>Office Theme</ns1:lpstr>
    </ns1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terms:modified xsi:type="dcterms:W3CDTF">2011-08-01T06:04:30Z</dcterms:modified>
  <cp:revision>1</cp:revision>
</cp:coreProperties>
</file>